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2" r:id="rId4"/>
    <p:sldMasterId id="2147483733" r:id="rId5"/>
  </p:sldMasterIdLst>
  <p:notesMasterIdLst>
    <p:notesMasterId r:id="rId24"/>
  </p:notesMasterIdLst>
  <p:handoutMasterIdLst>
    <p:handoutMasterId r:id="rId25"/>
  </p:handoutMasterIdLst>
  <p:sldIdLst>
    <p:sldId id="434" r:id="rId6"/>
    <p:sldId id="759" r:id="rId7"/>
    <p:sldId id="760" r:id="rId8"/>
    <p:sldId id="440" r:id="rId9"/>
    <p:sldId id="441" r:id="rId10"/>
    <p:sldId id="448" r:id="rId11"/>
    <p:sldId id="442" r:id="rId12"/>
    <p:sldId id="754" r:id="rId13"/>
    <p:sldId id="468" r:id="rId14"/>
    <p:sldId id="757" r:id="rId15"/>
    <p:sldId id="758" r:id="rId16"/>
    <p:sldId id="761" r:id="rId17"/>
    <p:sldId id="445" r:id="rId18"/>
    <p:sldId id="747" r:id="rId19"/>
    <p:sldId id="446" r:id="rId20"/>
    <p:sldId id="753" r:id="rId21"/>
    <p:sldId id="752" r:id="rId22"/>
    <p:sldId id="756" r:id="rId23"/>
  </p:sldIdLst>
  <p:sldSz cx="12192000" cy="6858000"/>
  <p:notesSz cx="7010400" cy="9236075"/>
  <p:embeddedFontLst>
    <p:embeddedFont>
      <p:font typeface="Arial Unicode MS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66062D-BF3E-40B8-A799-8DA0812C3A92}">
          <p14:sldIdLst>
            <p14:sldId id="434"/>
            <p14:sldId id="759"/>
            <p14:sldId id="760"/>
            <p14:sldId id="440"/>
            <p14:sldId id="441"/>
            <p14:sldId id="448"/>
            <p14:sldId id="442"/>
            <p14:sldId id="754"/>
            <p14:sldId id="468"/>
            <p14:sldId id="757"/>
            <p14:sldId id="758"/>
            <p14:sldId id="761"/>
            <p14:sldId id="445"/>
            <p14:sldId id="747"/>
            <p14:sldId id="446"/>
            <p14:sldId id="753"/>
            <p14:sldId id="752"/>
            <p14:sldId id="7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0D6A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F908C4-AE20-4B9A-8238-20B038E55CD3}" v="3" dt="2019-02-28T13:47:14.124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4" autoAdjust="0"/>
    <p:restoredTop sz="96374" autoAdjust="0"/>
  </p:normalViewPr>
  <p:slideViewPr>
    <p:cSldViewPr>
      <p:cViewPr varScale="1">
        <p:scale>
          <a:sx n="94" d="100"/>
          <a:sy n="94" d="100"/>
        </p:scale>
        <p:origin x="80" y="9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Farish" userId="e1b68189-0ab0-4164-860d-da7d7b1f1e1d" providerId="ADAL" clId="{2B6873D1-F08F-49FF-BF01-A64719CE3EE0}"/>
    <pc:docChg chg="custSel addSld delSld modSld modSection">
      <pc:chgData name="Robert Farish" userId="e1b68189-0ab0-4164-860d-da7d7b1f1e1d" providerId="ADAL" clId="{2B6873D1-F08F-49FF-BF01-A64719CE3EE0}" dt="2019-02-28T13:47:14.124" v="2" actId="2696"/>
      <pc:docMkLst>
        <pc:docMk/>
      </pc:docMkLst>
      <pc:sldChg chg="del">
        <pc:chgData name="Robert Farish" userId="e1b68189-0ab0-4164-860d-da7d7b1f1e1d" providerId="ADAL" clId="{2B6873D1-F08F-49FF-BF01-A64719CE3EE0}" dt="2019-02-28T13:47:14.124" v="2" actId="2696"/>
        <pc:sldMkLst>
          <pc:docMk/>
          <pc:sldMk cId="2557769374" sldId="436"/>
        </pc:sldMkLst>
      </pc:sldChg>
      <pc:sldChg chg="del">
        <pc:chgData name="Robert Farish" userId="e1b68189-0ab0-4164-860d-da7d7b1f1e1d" providerId="ADAL" clId="{2B6873D1-F08F-49FF-BF01-A64719CE3EE0}" dt="2019-02-28T13:18:12.798" v="1" actId="2696"/>
        <pc:sldMkLst>
          <pc:docMk/>
          <pc:sldMk cId="2669440163" sldId="444"/>
        </pc:sldMkLst>
      </pc:sldChg>
      <pc:sldChg chg="add">
        <pc:chgData name="Robert Farish" userId="e1b68189-0ab0-4164-860d-da7d7b1f1e1d" providerId="ADAL" clId="{2B6873D1-F08F-49FF-BF01-A64719CE3EE0}" dt="2019-02-28T13:18:07.891" v="0"/>
        <pc:sldMkLst>
          <pc:docMk/>
          <pc:sldMk cId="3077744630" sldId="76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2"/>
                </a:solidFill>
              </a:rPr>
              <a:t>Темпы</a:t>
            </a:r>
            <a:r>
              <a:rPr lang="ru-RU" sz="2000" baseline="0" dirty="0">
                <a:solidFill>
                  <a:schemeClr val="tx2"/>
                </a:solidFill>
              </a:rPr>
              <a:t> роста рынков ИТ с 2016 года по </a:t>
            </a:r>
            <a:r>
              <a:rPr lang="en-US" sz="2000" dirty="0">
                <a:solidFill>
                  <a:schemeClr val="tx2"/>
                </a:solidFill>
              </a:rPr>
              <a:t>2018</a:t>
            </a:r>
            <a:r>
              <a:rPr lang="ru-RU" sz="2000" dirty="0">
                <a:solidFill>
                  <a:schemeClr val="tx2"/>
                </a:solidFill>
              </a:rPr>
              <a:t> год</a:t>
            </a:r>
            <a:endParaRPr lang="en-US" sz="2000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Россия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2.9591253383376426E-3</c:v>
                </c:pt>
                <c:pt idx="1">
                  <c:v>0.20737066741589616</c:v>
                </c:pt>
                <c:pt idx="2">
                  <c:v>0.1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157-4F3C-ACF0-B4755E07687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Польша </c:v>
                </c:pt>
              </c:strCache>
            </c:strRef>
          </c:tx>
          <c:spPr>
            <a:ln w="635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2.7044876414273222E-2</c:v>
                </c:pt>
                <c:pt idx="1">
                  <c:v>4.0078916663243147E-2</c:v>
                </c:pt>
                <c:pt idx="2">
                  <c:v>8.2035266820845498E-2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157-4F3C-ACF0-B4755E07687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Чешская Республика 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1.4098076772851131E-2</c:v>
                </c:pt>
                <c:pt idx="1">
                  <c:v>-3.1726227592601131E-3</c:v>
                </c:pt>
                <c:pt idx="2">
                  <c:v>6.5073960868718084E-2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157-4F3C-ACF0-B4755E07687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Германия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1.4E-2</c:v>
                </c:pt>
                <c:pt idx="1">
                  <c:v>4.8000000000000001E-2</c:v>
                </c:pt>
                <c:pt idx="2">
                  <c:v>4.9000000000000002E-2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157-4F3C-ACF0-B4755E07687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Соединенное Королевство</c:v>
                </c:pt>
              </c:strCache>
            </c:strRef>
          </c:tx>
          <c:spPr>
            <a:ln w="635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5.2999999999999999E-2</c:v>
                </c:pt>
                <c:pt idx="1">
                  <c:v>3.1E-2</c:v>
                </c:pt>
                <c:pt idx="2">
                  <c:v>5.1999999999999998E-2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157-4F3C-ACF0-B4755E076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5792415"/>
        <c:axId val="1116776783"/>
      </c:lineChart>
      <c:catAx>
        <c:axId val="1535792415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776783"/>
        <c:crosses val="autoZero"/>
        <c:auto val="1"/>
        <c:lblAlgn val="ctr"/>
        <c:lblOffset val="100"/>
        <c:noMultiLvlLbl val="0"/>
      </c:catAx>
      <c:valAx>
        <c:axId val="111677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792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Рост в 2018 году по отношению</a:t>
            </a:r>
            <a:r>
              <a:rPr lang="ru-RU" sz="2000" baseline="0" dirty="0"/>
              <a:t> к 2017 году</a:t>
            </a:r>
            <a:r>
              <a:rPr lang="ru-RU" sz="2000" dirty="0"/>
              <a:t> в долларах</a:t>
            </a:r>
            <a:r>
              <a:rPr lang="ru-RU" sz="2000" baseline="0" dirty="0"/>
              <a:t> США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/ 2017 growth in US Dollars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ПК</c:v>
                </c:pt>
                <c:pt idx="1">
                  <c:v>Серверы x86</c:v>
                </c:pt>
                <c:pt idx="2">
                  <c:v>Мобильные телефоны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0.20499999999999999</c:v>
                </c:pt>
                <c:pt idx="1">
                  <c:v>0.224</c:v>
                </c:pt>
                <c:pt idx="2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D5-4277-9ADC-7672D3737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5788015"/>
        <c:axId val="1116777615"/>
      </c:barChart>
      <c:catAx>
        <c:axId val="1535788015"/>
        <c:scaling>
          <c:orientation val="minMax"/>
        </c:scaling>
        <c:delete val="0"/>
        <c:axPos val="l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777615"/>
        <c:crosses val="autoZero"/>
        <c:auto val="1"/>
        <c:lblAlgn val="ctr"/>
        <c:lblOffset val="100"/>
        <c:noMultiLvlLbl val="0"/>
      </c:catAx>
      <c:valAx>
        <c:axId val="1116777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78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b="0" i="0" baseline="0" dirty="0">
                <a:solidFill>
                  <a:schemeClr val="tx2"/>
                </a:solidFill>
                <a:effectLst/>
              </a:rPr>
              <a:t>Поставки серверов в России в штучном выражении по применению,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</a:defRPr>
            </a:pPr>
            <a:r>
              <a:rPr lang="ru-RU" sz="2000" b="0" i="0" baseline="0" dirty="0">
                <a:solidFill>
                  <a:schemeClr val="tx2"/>
                </a:solidFill>
                <a:effectLst/>
              </a:rPr>
              <a:t>3 кв. 2018 года</a:t>
            </a:r>
            <a:endParaRPr lang="en-US" sz="2000" baseline="0" dirty="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104688920927137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CB-4BB3-B3E4-5ED5DE559C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CB-4BB3-B3E4-5ED5DE559C88}"/>
              </c:ext>
            </c:extLst>
          </c:dPt>
          <c:dLbls>
            <c:dLbl>
              <c:idx val="0"/>
              <c:layout>
                <c:manualLayout>
                  <c:x val="-0.11077645003881557"/>
                  <c:y val="0.252405786880225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Публичные облака
</a:t>
                    </a:r>
                    <a:fld id="{48D06EF8-0D7C-468D-862B-E936D235F024}" type="PERCENTAGE">
                      <a:rPr lang="en-US" baseline="0" dirty="0"/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55868544600935"/>
                      <c:h val="0.261045276120303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7CB-4BB3-B3E4-5ED5DE559C88}"/>
                </c:ext>
              </c:extLst>
            </c:dLbl>
            <c:dLbl>
              <c:idx val="1"/>
              <c:layout>
                <c:manualLayout>
                  <c:x val="0.1842146316217515"/>
                  <c:y val="-0.228146855850756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CB-4BB3-B3E4-5ED5DE559C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Публичное облако</c:v>
                </c:pt>
                <c:pt idx="1">
                  <c:v>Традиционные ИТ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9-410D-84D5-46DF50225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18099146057448"/>
          <c:y val="2.2448266247043169E-2"/>
          <c:w val="0.85885013493031681"/>
          <c:h val="0.78515285811060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Расходы на ИТ, СГТР (%)
2018-2022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Транспорт</c:v>
                </c:pt>
                <c:pt idx="1">
                  <c:v>Производство </c:v>
                </c:pt>
                <c:pt idx="2">
                  <c:v>Госсектор </c:v>
                </c:pt>
                <c:pt idx="3">
                  <c:v>Розничная торговля</c:v>
                </c:pt>
                <c:pt idx="4">
                  <c:v>Домашние пользователи 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6.4000000000000001E-2</c:v>
                </c:pt>
                <c:pt idx="1">
                  <c:v>5.1999999999999998E-2</c:v>
                </c:pt>
                <c:pt idx="2">
                  <c:v>0.05</c:v>
                </c:pt>
                <c:pt idx="3">
                  <c:v>6.0999999999999999E-2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D-4CA8-B81C-55DB9CFE97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Расходы на Интернет вещей, СГТР (%)
2018-2022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Транспорт</c:v>
                </c:pt>
                <c:pt idx="1">
                  <c:v>Производство </c:v>
                </c:pt>
                <c:pt idx="2">
                  <c:v>Госсектор </c:v>
                </c:pt>
                <c:pt idx="3">
                  <c:v>Розничная торговля</c:v>
                </c:pt>
                <c:pt idx="4">
                  <c:v>Домашние пользователи 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0.151</c:v>
                </c:pt>
                <c:pt idx="1">
                  <c:v>0.16800000000000001</c:v>
                </c:pt>
                <c:pt idx="2">
                  <c:v>0.17799999999999999</c:v>
                </c:pt>
                <c:pt idx="3">
                  <c:v>0.221</c:v>
                </c:pt>
                <c:pt idx="4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3D-4CA8-B81C-55DB9CFE9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2569743"/>
        <c:axId val="1014341023"/>
      </c:barChart>
      <c:catAx>
        <c:axId val="1172569743"/>
        <c:scaling>
          <c:orientation val="minMax"/>
        </c:scaling>
        <c:delete val="0"/>
        <c:axPos val="l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4341023"/>
        <c:crosses val="autoZero"/>
        <c:auto val="1"/>
        <c:lblAlgn val="ctr"/>
        <c:lblOffset val="100"/>
        <c:noMultiLvlLbl val="0"/>
      </c:catAx>
      <c:valAx>
        <c:axId val="1014341023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56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8EB67-DA54-453A-9F37-77CED02C6633}" type="datetimeFigureOut">
              <a:rPr lang="en-US" smtClean="0"/>
              <a:t>28.02.2019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D1B45-48E8-40DF-A365-B6CB58EF4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8"/>
            <a:ext cx="3038387" cy="463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83" y="8"/>
            <a:ext cx="3038387" cy="463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71D62-1519-4426-A2F2-6DFC3A8EF7E4}" type="datetimeFigureOut">
              <a:rPr lang="en-US" smtClean="0"/>
              <a:t>28.02.2019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5311"/>
            <a:ext cx="5608320" cy="36362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772506"/>
            <a:ext cx="3038387" cy="463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83" y="8772506"/>
            <a:ext cx="3038387" cy="463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73B3E-8DC7-4709-9D82-49BF535FE6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5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73B3E-8DC7-4709-9D82-49BF535FE6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9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% forecast	Slow consumer hardware growth 2018 YoY growth vs 2019 YoY growth 		PC and mobiles (economy and technology) 								</a:t>
            </a:r>
          </a:p>
          <a:p>
            <a:r>
              <a:rPr lang="en-US" dirty="0"/>
              <a:t>											</a:t>
            </a:r>
          </a:p>
          <a:p>
            <a:r>
              <a:rPr lang="en-US" dirty="0"/>
              <a:t>% forecast 	Steady - if unspectacular enterpriuse demand (tenders continue but pace we belevie will slow)  2018 YoY growth vs 2019 YoY growth 										</a:t>
            </a:r>
          </a:p>
          <a:p>
            <a:r>
              <a:rPr lang="en-US" dirty="0"/>
              <a:t>											</a:t>
            </a:r>
          </a:p>
          <a:p>
            <a:r>
              <a:rPr lang="en-US" dirty="0"/>
              <a:t>% forecast 	Stronger software growth (to supply all of that new Enter HW and to fuel new DX projects)  2018 YoY growth vs 2019 YoY growth 								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3B3E-8DC7-4709-9D82-49BF535FE6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2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3B3E-8DC7-4709-9D82-49BF535FE6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2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113D-3973-4F26-A639-E9A964634F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3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113D-3973-4F26-A639-E9A964634F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0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113D-3973-4F26-A639-E9A964634F9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17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9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3B3E-8DC7-4709-9D82-49BF535FE6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67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3B3E-8DC7-4709-9D82-49BF535FE6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4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@IDC" TargetMode="External"/><Relationship Id="rId5" Type="http://schemas.openxmlformats.org/officeDocument/2006/relationships/hyperlink" Target="https://www.linkedin.com/company/idc" TargetMode="Externa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47" y="1346387"/>
            <a:ext cx="12192000" cy="265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79" y="3429001"/>
            <a:ext cx="11079443" cy="1789552"/>
          </a:xfrm>
        </p:spPr>
        <p:txBody>
          <a:bodyPr anchor="b">
            <a:noAutofit/>
          </a:bodyPr>
          <a:lstStyle>
            <a:lvl1pPr algn="r">
              <a:lnSpc>
                <a:spcPts val="3400"/>
              </a:lnSpc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78" y="5218553"/>
            <a:ext cx="9250643" cy="1258447"/>
          </a:xfrm>
        </p:spPr>
        <p:txBody>
          <a:bodyPr anchor="t">
            <a:normAutofit/>
          </a:bodyPr>
          <a:lstStyle>
            <a:lvl1pPr marL="0" indent="0" algn="r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1" y="533400"/>
            <a:ext cx="2895600" cy="557173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9044921" y="6477000"/>
            <a:ext cx="2590800" cy="318831"/>
          </a:xfrm>
        </p:spPr>
        <p:txBody>
          <a:bodyPr/>
          <a:lstStyle/>
          <a:p>
            <a:r>
              <a:rPr lang="en-US" dirty="0"/>
              <a:t>© IDC</a:t>
            </a:r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12151"/>
          <a:stretch/>
        </p:blipFill>
        <p:spPr>
          <a:xfrm>
            <a:off x="-1" y="-319"/>
            <a:ext cx="48030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901521"/>
            <a:ext cx="3898393" cy="2588654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637" y="901522"/>
            <a:ext cx="6617164" cy="429171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408" y="6410610"/>
            <a:ext cx="1891435" cy="3639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12151"/>
          <a:stretch/>
        </p:blipFill>
        <p:spPr>
          <a:xfrm>
            <a:off x="7388993" y="0"/>
            <a:ext cx="4803007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72400" y="901521"/>
            <a:ext cx="3898393" cy="2588654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901522"/>
            <a:ext cx="6617164" cy="429171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600201"/>
            <a:ext cx="10820400" cy="4525963"/>
          </a:xfrm>
        </p:spPr>
        <p:txBody>
          <a:bodyPr vert="eaVert">
            <a:normAutofit/>
          </a:bodyPr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 rot="5400000">
            <a:off x="-91496" y="6247324"/>
            <a:ext cx="879094" cy="342260"/>
            <a:chOff x="3260468" y="5276893"/>
            <a:chExt cx="879094" cy="256695"/>
          </a:xfrm>
        </p:grpSpPr>
        <p:sp>
          <p:nvSpPr>
            <p:cNvPr id="8" name="Rectangle 7"/>
            <p:cNvSpPr/>
            <p:nvPr userDrawn="1"/>
          </p:nvSpPr>
          <p:spPr>
            <a:xfrm>
              <a:off x="3260468" y="5276893"/>
              <a:ext cx="879094" cy="256695"/>
            </a:xfrm>
            <a:prstGeom prst="rect">
              <a:avLst/>
            </a:prstGeom>
            <a:solidFill>
              <a:srgbClr val="004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09238" y="5276893"/>
              <a:ext cx="130324" cy="256695"/>
            </a:xfrm>
            <a:prstGeom prst="rect">
              <a:avLst/>
            </a:prstGeom>
            <a:solidFill>
              <a:srgbClr val="6CAED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260468" y="5276893"/>
              <a:ext cx="879094" cy="256695"/>
            </a:xfrm>
            <a:prstGeom prst="rect">
              <a:avLst/>
            </a:prstGeom>
            <a:solidFill>
              <a:srgbClr val="004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009238" y="5276893"/>
              <a:ext cx="130324" cy="256695"/>
            </a:xfrm>
            <a:prstGeom prst="rect">
              <a:avLst/>
            </a:prstGeom>
            <a:solidFill>
              <a:srgbClr val="6CAED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214350" y="4900084"/>
            <a:ext cx="1143002" cy="4868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IDC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216455" y="5627562"/>
            <a:ext cx="1165276" cy="486833"/>
          </a:xfrm>
        </p:spPr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-526442" y="1034760"/>
            <a:ext cx="1891435" cy="3639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62000" y="1874839"/>
            <a:ext cx="10820400" cy="315436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Name </a:t>
            </a:r>
            <a:br>
              <a:rPr lang="en-US" dirty="0"/>
            </a:br>
            <a:r>
              <a:rPr lang="en-US" dirty="0"/>
              <a:t>Email </a:t>
            </a:r>
            <a:br>
              <a:rPr lang="en-US" dirty="0"/>
            </a:br>
            <a:r>
              <a:rPr lang="en-US" dirty="0"/>
              <a:t>Phone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5" y="0"/>
            <a:ext cx="12192000" cy="16002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762000" y="274638"/>
            <a:ext cx="10820400" cy="10969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Дополнительная информация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239000" y="4800600"/>
            <a:ext cx="5574944" cy="1326592"/>
            <a:chOff x="5826025" y="5539206"/>
            <a:chExt cx="5574944" cy="1326592"/>
          </a:xfrm>
        </p:grpSpPr>
        <p:grpSp>
          <p:nvGrpSpPr>
            <p:cNvPr id="15" name="Group 14"/>
            <p:cNvGrpSpPr/>
            <p:nvPr/>
          </p:nvGrpSpPr>
          <p:grpSpPr>
            <a:xfrm>
              <a:off x="5826025" y="5778931"/>
              <a:ext cx="457200" cy="1086867"/>
              <a:chOff x="5826025" y="5778931"/>
              <a:chExt cx="457200" cy="108686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6025" y="6270052"/>
                <a:ext cx="457200" cy="59574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9297" y="5778931"/>
                <a:ext cx="393928" cy="548686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5826025" y="5539206"/>
              <a:ext cx="5574944" cy="1287996"/>
              <a:chOff x="5805769" y="5484383"/>
              <a:chExt cx="5574944" cy="128799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805769" y="6249159"/>
                <a:ext cx="4038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1400" b="1" dirty="0">
                    <a:latin typeface="Open Sans" panose="020B0606030504020204"/>
                  </a:rPr>
                  <a:t>LinkedIn</a:t>
                </a:r>
              </a:p>
              <a:p>
                <a:pPr lvl="1"/>
                <a:r>
                  <a:rPr lang="en-US" sz="1400" dirty="0">
                    <a:latin typeface="Open Sans" panose="020B0606030504020204"/>
                    <a:hlinkClick r:id="rId5"/>
                  </a:rPr>
                  <a:t>https://www.linkedin.com/company/idc</a:t>
                </a:r>
                <a:r>
                  <a:rPr lang="en-US" sz="1400" dirty="0">
                    <a:latin typeface="Open Sans" panose="020B0606030504020204"/>
                  </a:rPr>
                  <a:t> 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05769" y="5484383"/>
                <a:ext cx="55749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endParaRPr lang="en-US" sz="1600" dirty="0">
                  <a:latin typeface="Open Sans" panose="020B0606030504020204"/>
                </a:endParaRPr>
              </a:p>
              <a:p>
                <a:pPr lvl="1"/>
                <a:r>
                  <a:rPr lang="en-US" sz="1400" b="1" dirty="0">
                    <a:latin typeface="Open Sans" panose="020B0606030504020204"/>
                  </a:rPr>
                  <a:t>Twitter</a:t>
                </a:r>
              </a:p>
              <a:p>
                <a:pPr lvl="1"/>
                <a:r>
                  <a:rPr lang="en-US" sz="1400" dirty="0">
                    <a:latin typeface="Open Sans" panose="020B0606030504020204"/>
                    <a:hlinkClick r:id="rId6"/>
                  </a:rPr>
                  <a:t>https://twitter.com/@IDC</a:t>
                </a:r>
                <a:r>
                  <a:rPr lang="en-US" sz="1400" dirty="0">
                    <a:latin typeface="Open Sans" panose="020B0606030504020204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495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Custom Solution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5351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Energy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807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Financial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04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7690"/>
            <a:ext cx="10820400" cy="4525963"/>
          </a:xfrm>
        </p:spPr>
        <p:txBody>
          <a:bodyPr>
            <a:normAutofit/>
          </a:bodyPr>
          <a:lstStyle>
            <a:lvl1pPr>
              <a:defRPr sz="28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Government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8765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Health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9431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Manufacturing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238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DC Retail Insight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1058" y="0"/>
            <a:ext cx="12192000" cy="1695450"/>
            <a:chOff x="-1058" y="0"/>
            <a:chExt cx="12192000" cy="169545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t="28266" b="8152"/>
            <a:stretch/>
          </p:blipFill>
          <p:spPr>
            <a:xfrm>
              <a:off x="-1058" y="0"/>
              <a:ext cx="12192000" cy="168965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58" y="0"/>
              <a:ext cx="12192000" cy="1695450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905"/>
            <a:ext cx="10820400" cy="724428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7690"/>
            <a:ext cx="10820400" cy="4525963"/>
          </a:xfrm>
        </p:spPr>
        <p:txBody>
          <a:bodyPr>
            <a:normAutofit/>
          </a:bodyPr>
          <a:lstStyle>
            <a:lvl1pPr>
              <a:defRPr sz="28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74638"/>
            <a:ext cx="10820400" cy="944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t="39162" b="55419"/>
          <a:stretch/>
        </p:blipFill>
        <p:spPr>
          <a:xfrm>
            <a:off x="0" y="1397000"/>
            <a:ext cx="12192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9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30884" b="8423"/>
          <a:stretch/>
        </p:blipFill>
        <p:spPr>
          <a:xfrm>
            <a:off x="-1058" y="0"/>
            <a:ext cx="12192000" cy="16129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74839"/>
            <a:ext cx="10820400" cy="384016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1096961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t="30884" b="24325"/>
          <a:stretch/>
        </p:blipFill>
        <p:spPr>
          <a:xfrm>
            <a:off x="100" y="0"/>
            <a:ext cx="12192000" cy="119029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10820400" cy="5001087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864095"/>
          </a:xfrm>
        </p:spPr>
        <p:txBody>
          <a:bodyPr anchor="ctr" anchorCtr="0">
            <a:normAutofit/>
          </a:bodyPr>
          <a:lstStyle>
            <a:lvl1pPr algn="l">
              <a:defRPr sz="4000" b="0" i="0" cap="none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</p:spTree>
    <p:extLst>
      <p:ext uri="{BB962C8B-B14F-4D97-AF65-F5344CB8AC3E}">
        <p14:creationId xmlns:p14="http://schemas.microsoft.com/office/powerpoint/2010/main" val="22588887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52324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47800"/>
            <a:ext cx="52345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087562"/>
            <a:ext cx="5234517" cy="3951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7800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87562"/>
            <a:ext cx="5389033" cy="39512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/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0547" y="1447800"/>
            <a:ext cx="10811853" cy="1273411"/>
          </a:xfrm>
          <a:prstGeom prst="rect">
            <a:avLst/>
          </a:prstGeom>
          <a:solidFill>
            <a:srgbClr val="164C82"/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5B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70547" y="2714221"/>
            <a:ext cx="10811853" cy="1273411"/>
          </a:xfrm>
          <a:prstGeom prst="rect">
            <a:avLst/>
          </a:prstGeom>
          <a:solidFill>
            <a:srgbClr val="2279BC"/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Pentagon 7"/>
          <p:cNvSpPr>
            <a:spLocks noChangeAspect="1"/>
          </p:cNvSpPr>
          <p:nvPr userDrawn="1"/>
        </p:nvSpPr>
        <p:spPr>
          <a:xfrm>
            <a:off x="762000" y="1447800"/>
            <a:ext cx="1163797" cy="1273410"/>
          </a:xfrm>
          <a:prstGeom prst="homePlate">
            <a:avLst>
              <a:gd name="adj" fmla="val 31573"/>
            </a:avLst>
          </a:prstGeom>
          <a:solidFill>
            <a:srgbClr val="164C8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770547" y="3989187"/>
            <a:ext cx="10811853" cy="1273411"/>
          </a:xfrm>
          <a:prstGeom prst="rect">
            <a:avLst/>
          </a:prstGeom>
          <a:solidFill>
            <a:srgbClr val="54A4E2"/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Pentagon 9"/>
          <p:cNvSpPr>
            <a:spLocks noChangeAspect="1"/>
          </p:cNvSpPr>
          <p:nvPr userDrawn="1"/>
        </p:nvSpPr>
        <p:spPr>
          <a:xfrm>
            <a:off x="762000" y="2714221"/>
            <a:ext cx="1163797" cy="1273410"/>
          </a:xfrm>
          <a:prstGeom prst="homePlate">
            <a:avLst>
              <a:gd name="adj" fmla="val 31573"/>
            </a:avLst>
          </a:prstGeom>
          <a:solidFill>
            <a:srgbClr val="2279B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8" name="Pentagon 10"/>
          <p:cNvSpPr>
            <a:spLocks noChangeAspect="1"/>
          </p:cNvSpPr>
          <p:nvPr userDrawn="1"/>
        </p:nvSpPr>
        <p:spPr>
          <a:xfrm>
            <a:off x="762000" y="3989187"/>
            <a:ext cx="1163797" cy="1273410"/>
          </a:xfrm>
          <a:prstGeom prst="homePlate">
            <a:avLst>
              <a:gd name="adj" fmla="val 28299"/>
            </a:avLst>
          </a:prstGeom>
          <a:solidFill>
            <a:srgbClr val="54A4E2"/>
          </a:solidFill>
          <a:ln w="762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031702" y="1672854"/>
            <a:ext cx="9322098" cy="823302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1800" b="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 (max 3 lines)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031702" y="2939275"/>
            <a:ext cx="9322098" cy="823302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1800" b="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 (max 3 lines)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031702" y="4214241"/>
            <a:ext cx="9322098" cy="823302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1800" b="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 (max 3 lines)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3400" y="6477000"/>
            <a:ext cx="2590800" cy="318831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82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7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019875" y="6498005"/>
            <a:ext cx="1172125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1019875" y="6498005"/>
            <a:ext cx="1172125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2018235" y="6498005"/>
            <a:ext cx="173765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12018235" y="6498005"/>
            <a:ext cx="173765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7"/>
            <a:ext cx="10820400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61701"/>
            <a:ext cx="1082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3400" y="6477000"/>
            <a:ext cx="2590800" cy="31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© IDC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307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30879362-658A-E344-B7E9-F19991414F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26408" y="6410610"/>
            <a:ext cx="1891435" cy="3639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27" r:id="rId3"/>
    <p:sldLayoutId id="2147483715" r:id="rId4"/>
    <p:sldLayoutId id="2147483725" r:id="rId5"/>
    <p:sldLayoutId id="2147483716" r:id="rId6"/>
    <p:sldLayoutId id="2147483717" r:id="rId7"/>
    <p:sldLayoutId id="2147483718" r:id="rId8"/>
    <p:sldLayoutId id="2147483726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30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lang="en-US" sz="28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lang="en-US" sz="20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SzPct val="74000"/>
        <a:buFont typeface="Wingdings" charset="2"/>
        <a:buChar char="§"/>
        <a:defRPr lang="en-US" sz="18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lang="en-US" sz="16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lang="en-US" sz="16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019875" y="6498005"/>
            <a:ext cx="1172125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19875" y="6498005"/>
            <a:ext cx="1172125" cy="256695"/>
          </a:xfrm>
          <a:prstGeom prst="rect">
            <a:avLst/>
          </a:prstGeom>
          <a:solidFill>
            <a:srgbClr val="004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18235" y="6498005"/>
            <a:ext cx="173765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18235" y="6498005"/>
            <a:ext cx="173765" cy="256695"/>
          </a:xfrm>
          <a:prstGeom prst="rect">
            <a:avLst/>
          </a:prstGeom>
          <a:solidFill>
            <a:srgbClr val="6CA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7"/>
            <a:ext cx="10820400" cy="9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61701"/>
            <a:ext cx="1082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3400" y="6477000"/>
            <a:ext cx="2590800" cy="318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© IDC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307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79362-658A-E344-B7E9-F19991414F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6408" y="6410610"/>
            <a:ext cx="1891435" cy="3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lang="en-US" sz="28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lang="en-US" sz="20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SzPct val="74000"/>
        <a:buFont typeface="Wingdings" charset="2"/>
        <a:buChar char="§"/>
        <a:defRPr lang="en-US" sz="18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lang="en-US" sz="16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lang="en-US" sz="1600" i="0" kern="1200" dirty="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jpeg"/><Relationship Id="rId11" Type="http://schemas.openxmlformats.org/officeDocument/2006/relationships/image" Target="../media/image44.jpg"/><Relationship Id="rId5" Type="http://schemas.openxmlformats.org/officeDocument/2006/relationships/image" Target="../media/image38.svg"/><Relationship Id="rId10" Type="http://schemas.openxmlformats.org/officeDocument/2006/relationships/image" Target="../media/image43.jp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gif"/><Relationship Id="rId9" Type="http://schemas.openxmlformats.org/officeDocument/2006/relationships/image" Target="../media/image5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c.com/russia" TargetMode="External"/><Relationship Id="rId2" Type="http://schemas.openxmlformats.org/officeDocument/2006/relationships/hyperlink" Target="mailto:rfarish@idc.com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11" Type="http://schemas.openxmlformats.org/officeDocument/2006/relationships/image" Target="../media/image36.sv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Российский рынок ИКТ: что ожидать в ближайшие три года?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Роберт Фариш</a:t>
            </a:r>
            <a:r>
              <a:rPr lang="en-US" dirty="0"/>
              <a:t> </a:t>
            </a:r>
          </a:p>
          <a:p>
            <a:r>
              <a:rPr lang="ru-RU" dirty="0"/>
              <a:t>Вице-президент</a:t>
            </a:r>
            <a:r>
              <a:rPr lang="en-US" dirty="0"/>
              <a:t>, IDC CIS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IDC</a:t>
            </a:r>
          </a:p>
        </p:txBody>
      </p:sp>
    </p:spTree>
    <p:extLst>
      <p:ext uri="{BB962C8B-B14F-4D97-AF65-F5344CB8AC3E}">
        <p14:creationId xmlns:p14="http://schemas.microsoft.com/office/powerpoint/2010/main" val="182109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IDC   Visit us at IDC.com and follow us on Twitter: @IDC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70261" y="4370595"/>
            <a:ext cx="11416937" cy="2237778"/>
            <a:chOff x="1426167" y="4109335"/>
            <a:chExt cx="9164507" cy="2237778"/>
          </a:xfrm>
        </p:grpSpPr>
        <p:pic>
          <p:nvPicPr>
            <p:cNvPr id="23" name="Picture 22" descr="C:\Abdul Masood K\Formatting\2014\01 Presentation\March\Jill Feblowitz\NewsPaper.png"/>
            <p:cNvPicPr>
              <a:picLocks noChangeAspect="1" noChangeArrowheads="1"/>
            </p:cNvPicPr>
            <p:nvPr/>
          </p:nvPicPr>
          <p:blipFill rotWithShape="1">
            <a:blip r:embed="rId3"/>
            <a:srcRect t="4598"/>
            <a:stretch/>
          </p:blipFill>
          <p:spPr bwMode="auto">
            <a:xfrm>
              <a:off x="1426167" y="4109335"/>
              <a:ext cx="9164507" cy="2237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2913426" y="5055013"/>
              <a:ext cx="5641803" cy="70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1600" dirty="0"/>
                <a:t>«… в прошлом году компания начала реализацию новой пятилетней стратегии, предполагающей трансформацию в цифровую компанию…»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49467" y="5586395"/>
              <a:ext cx="2283554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600" b="1" dirty="0"/>
                <a:t>      </a:t>
              </a:r>
              <a:r>
                <a:rPr lang="ru-RU" sz="1600" b="1" dirty="0"/>
                <a:t>   Михаил Осеевский</a:t>
              </a:r>
            </a:p>
            <a:p>
              <a:pPr algn="ctr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sz="1400" dirty="0"/>
                <a:t>президент, председатель правления</a:t>
              </a:r>
              <a:endParaRPr lang="en-US" sz="1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AAC9C1-02D7-410C-A460-D8A3C96A4810}"/>
              </a:ext>
            </a:extLst>
          </p:cNvPr>
          <p:cNvGrpSpPr/>
          <p:nvPr/>
        </p:nvGrpSpPr>
        <p:grpSpPr>
          <a:xfrm>
            <a:off x="378770" y="104018"/>
            <a:ext cx="11251475" cy="1965799"/>
            <a:chOff x="510723" y="2432793"/>
            <a:chExt cx="11251475" cy="1965799"/>
          </a:xfrm>
        </p:grpSpPr>
        <p:grpSp>
          <p:nvGrpSpPr>
            <p:cNvPr id="20" name="Group 19"/>
            <p:cNvGrpSpPr/>
            <p:nvPr/>
          </p:nvGrpSpPr>
          <p:grpSpPr>
            <a:xfrm>
              <a:off x="510723" y="2432793"/>
              <a:ext cx="11251475" cy="1965799"/>
              <a:chOff x="1521584" y="2171533"/>
              <a:chExt cx="9164507" cy="1965799"/>
            </a:xfrm>
          </p:grpSpPr>
          <p:pic>
            <p:nvPicPr>
              <p:cNvPr id="22" name="Picture 21" descr="C:\Abdul Masood K\Formatting\2014\01 Presentation\March\Jill Feblowitz\NewsPaper.png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t="4598"/>
              <a:stretch/>
            </p:blipFill>
            <p:spPr bwMode="auto">
              <a:xfrm>
                <a:off x="1521584" y="2171533"/>
                <a:ext cx="9164507" cy="19657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008213" y="3272747"/>
                <a:ext cx="5526175" cy="38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ru-RU" sz="1600" dirty="0"/>
                  <a:t>«Мы себе поставили цель, что к 2020 году у нас будет 100% диджитал».</a:t>
                </a:r>
                <a:endParaRPr lang="en-US" sz="1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495368" y="3498163"/>
                <a:ext cx="156382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fontAlgn="base"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ru-RU" sz="1600" b="1" dirty="0"/>
                  <a:t>Герман Греф</a:t>
                </a:r>
              </a:p>
              <a:p>
                <a:pPr algn="ctr" fontAlgn="base"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ru-RU" sz="1400" dirty="0"/>
                  <a:t>председатель правления</a:t>
                </a:r>
                <a:endParaRPr lang="en-US" sz="1400" dirty="0"/>
              </a:p>
            </p:txBody>
          </p:sp>
        </p:grpSp>
        <p:pic>
          <p:nvPicPr>
            <p:cNvPr id="33" name="Graphic 7">
              <a:extLst>
                <a:ext uri="{FF2B5EF4-FFF2-40B4-BE49-F238E27FC236}">
                  <a16:creationId xmlns:a16="http://schemas.microsoft.com/office/drawing/2014/main" id="{302161BD-C037-43A3-BA28-223C226007A7}"/>
                </a:ext>
              </a:extLst>
            </p:cNvPr>
            <p:cNvPicPr/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4440" y="2733943"/>
              <a:ext cx="2491280" cy="62860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E91EAE-52ED-46F3-94E5-ABFDEAD10501}"/>
              </a:ext>
            </a:extLst>
          </p:cNvPr>
          <p:cNvGrpSpPr/>
          <p:nvPr/>
        </p:nvGrpSpPr>
        <p:grpSpPr>
          <a:xfrm>
            <a:off x="370664" y="2159850"/>
            <a:ext cx="11416937" cy="2249408"/>
            <a:chOff x="470263" y="228600"/>
            <a:chExt cx="11416937" cy="2249408"/>
          </a:xfrm>
        </p:grpSpPr>
        <p:grpSp>
          <p:nvGrpSpPr>
            <p:cNvPr id="19" name="Group 18"/>
            <p:cNvGrpSpPr/>
            <p:nvPr/>
          </p:nvGrpSpPr>
          <p:grpSpPr>
            <a:xfrm>
              <a:off x="470263" y="228600"/>
              <a:ext cx="11416937" cy="2249408"/>
              <a:chOff x="1371600" y="228600"/>
              <a:chExt cx="8896349" cy="1978839"/>
            </a:xfrm>
          </p:grpSpPr>
          <p:pic>
            <p:nvPicPr>
              <p:cNvPr id="21" name="Picture 20" descr="C:\Abdul Masood K\Formatting\2014\01 Presentation\March\Jill Feblowitz\NewsPaper.png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t="4598"/>
              <a:stretch/>
            </p:blipFill>
            <p:spPr bwMode="auto">
              <a:xfrm>
                <a:off x="1371600" y="228600"/>
                <a:ext cx="8896349" cy="19788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652130" y="1567936"/>
                <a:ext cx="2199234" cy="433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ase">
                  <a:spcBef>
                    <a:spcPts val="45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ru-RU" sz="1600" b="1" dirty="0"/>
                  <a:t>Алексей Мордашов</a:t>
                </a:r>
                <a:r>
                  <a:rPr lang="ru-RU" b="1" dirty="0"/>
                  <a:t> </a:t>
                </a:r>
                <a:r>
                  <a:rPr lang="ru-RU" sz="1400" dirty="0"/>
                  <a:t>председатель совета директоров</a:t>
                </a:r>
                <a:endParaRPr lang="en-US" sz="1200" kern="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444089" y="499766"/>
                <a:ext cx="4780073" cy="1467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ru-RU" sz="1600" dirty="0"/>
                  <a:t>«… долгосрочную пользу принесет только глубокое понимание тех возможностей и рисков, которые дает Индустрия 4.0 бизнесу, а также системный подход, при котором новые инструменты интегрируются в стратегию компании на всех уровнях. То, что мы называем диджитал-трансформацией».</a:t>
                </a:r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2" name="Picture 31" descr="Alexey Mordashov, 2018.jpg">
              <a:extLst>
                <a:ext uri="{FF2B5EF4-FFF2-40B4-BE49-F238E27FC236}">
                  <a16:creationId xmlns:a16="http://schemas.microsoft.com/office/drawing/2014/main" id="{2CA985B6-A726-4A52-BAAD-D8A98E7DD85D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369" y="443169"/>
              <a:ext cx="1047766" cy="1329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527C4607-F2C8-4A71-A9B9-19CF5D056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1490" y="650294"/>
              <a:ext cx="2047875" cy="790575"/>
            </a:xfrm>
            <a:prstGeom prst="rect">
              <a:avLst/>
            </a:prstGeom>
          </p:spPr>
        </p:pic>
      </p:grpSp>
      <p:pic>
        <p:nvPicPr>
          <p:cNvPr id="28" name="Picture 2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BD9D646-66A6-4701-B7DB-B3C97F84E1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221" y="4365104"/>
            <a:ext cx="2534072" cy="1130654"/>
          </a:xfrm>
          <a:prstGeom prst="rect">
            <a:avLst/>
          </a:prstGeom>
        </p:spPr>
      </p:pic>
      <p:pic>
        <p:nvPicPr>
          <p:cNvPr id="11" name="Picture 10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D5A67B52-B75F-46C9-972D-D864F6440B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8770" y="327563"/>
            <a:ext cx="1141673" cy="1141673"/>
          </a:xfrm>
          <a:prstGeom prst="rect">
            <a:avLst/>
          </a:prstGeom>
        </p:spPr>
      </p:pic>
      <p:pic>
        <p:nvPicPr>
          <p:cNvPr id="17" name="Picture 16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F0F64B9F-27E1-420A-8D2F-CE9B572EE3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2587" y="4605095"/>
            <a:ext cx="907909" cy="12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2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IDC   Visit us at IDC.com and follow us on Twitter: @IDC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10723" y="2432793"/>
            <a:ext cx="11251475" cy="1965799"/>
            <a:chOff x="1521584" y="2171533"/>
            <a:chExt cx="9164507" cy="1965799"/>
          </a:xfrm>
        </p:grpSpPr>
        <p:pic>
          <p:nvPicPr>
            <p:cNvPr id="22" name="Picture 21" descr="C:\Abdul Masood K\Formatting\2014\01 Presentation\March\Jill Feblowitz\NewsPaper.png"/>
            <p:cNvPicPr>
              <a:picLocks noChangeAspect="1" noChangeArrowheads="1"/>
            </p:cNvPicPr>
            <p:nvPr/>
          </p:nvPicPr>
          <p:blipFill rotWithShape="1">
            <a:blip r:embed="rId3"/>
            <a:srcRect t="4598"/>
            <a:stretch/>
          </p:blipFill>
          <p:spPr bwMode="auto">
            <a:xfrm>
              <a:off x="1521584" y="2171533"/>
              <a:ext cx="9164507" cy="1965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842118" y="2796673"/>
              <a:ext cx="4476750" cy="1027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1600" dirty="0"/>
                <a:t>«Цифровой банкинг. Мне кажется, за этим будущее. Вот что меня интересует. …Цифровая экономика и цифровой банкинг».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19987" y="3455772"/>
              <a:ext cx="2337988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sz="1600" b="1" dirty="0"/>
                <a:t>      Андрей Костин</a:t>
              </a:r>
            </a:p>
            <a:p>
              <a:pPr algn="ctr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sz="1400" dirty="0"/>
                <a:t>президент, председатель правления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0261" y="4370595"/>
            <a:ext cx="11416937" cy="2237778"/>
            <a:chOff x="1426167" y="4109335"/>
            <a:chExt cx="9164507" cy="2237778"/>
          </a:xfrm>
        </p:grpSpPr>
        <p:pic>
          <p:nvPicPr>
            <p:cNvPr id="23" name="Picture 22" descr="C:\Abdul Masood K\Formatting\2014\01 Presentation\March\Jill Feblowitz\NewsPaper.png"/>
            <p:cNvPicPr>
              <a:picLocks noChangeAspect="1" noChangeArrowheads="1"/>
            </p:cNvPicPr>
            <p:nvPr/>
          </p:nvPicPr>
          <p:blipFill rotWithShape="1">
            <a:blip r:embed="rId3"/>
            <a:srcRect t="4598"/>
            <a:stretch/>
          </p:blipFill>
          <p:spPr bwMode="auto">
            <a:xfrm>
              <a:off x="1426167" y="4109335"/>
              <a:ext cx="9164507" cy="2237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904133" y="4942047"/>
              <a:ext cx="4655969" cy="1033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1600" dirty="0"/>
                <a:t>«Мы ежегодно вкладываем по нескольку миллионов долларов в научные исследования... Инвестируем в новые технологии: генетику, геномику, цифровое земледелие».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48067" y="5586395"/>
              <a:ext cx="2283554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600" b="1" dirty="0"/>
                <a:t>      </a:t>
              </a:r>
              <a:r>
                <a:rPr lang="ru-RU" sz="1600" b="1" dirty="0"/>
                <a:t>Вадим Мошкович</a:t>
              </a:r>
            </a:p>
            <a:p>
              <a:pPr algn="ctr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sz="1400" dirty="0"/>
                <a:t>председатель совета директоров</a:t>
              </a:r>
              <a:endParaRPr lang="en-US" sz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0263" y="228600"/>
            <a:ext cx="11416937" cy="2249407"/>
            <a:chOff x="1371600" y="228600"/>
            <a:chExt cx="8896349" cy="1978839"/>
          </a:xfrm>
        </p:grpSpPr>
        <p:pic>
          <p:nvPicPr>
            <p:cNvPr id="21" name="Picture 20" descr="C:\Abdul Masood K\Formatting\2014\01 Presentation\March\Jill Feblowitz\NewsPaper.png"/>
            <p:cNvPicPr>
              <a:picLocks noChangeAspect="1" noChangeArrowheads="1"/>
            </p:cNvPicPr>
            <p:nvPr/>
          </p:nvPicPr>
          <p:blipFill rotWithShape="1">
            <a:blip r:embed="rId3"/>
            <a:srcRect t="4598"/>
            <a:stretch/>
          </p:blipFill>
          <p:spPr bwMode="auto">
            <a:xfrm>
              <a:off x="1371600" y="228600"/>
              <a:ext cx="8896349" cy="1978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21406" y="1624363"/>
              <a:ext cx="2950772" cy="4061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sz="1600" b="1" dirty="0"/>
                <a:t>Виталий Савельев</a:t>
              </a:r>
            </a:p>
            <a:p>
              <a:pPr algn="ctr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sz="1400" dirty="0"/>
                <a:t>председатель правления. генеральный директор</a:t>
              </a:r>
              <a:endParaRPr lang="en-US" sz="12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57018" y="1374812"/>
              <a:ext cx="4657159" cy="338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1600" dirty="0"/>
                <a:t>«Мы заложники цифровизации …, поэтому мы её развиваем».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 descr="Компания Аэрофлот">
            <a:extLst>
              <a:ext uri="{FF2B5EF4-FFF2-40B4-BE49-F238E27FC236}">
                <a16:creationId xmlns:a16="http://schemas.microsoft.com/office/drawing/2014/main" id="{C9855627-B17C-43E7-8600-9C000E1C12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02" y="540205"/>
            <a:ext cx="2722245" cy="76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http://itsrussia.ru/images/2018/02/01/logo-vtb.jpg">
            <a:extLst>
              <a:ext uri="{FF2B5EF4-FFF2-40B4-BE49-F238E27FC236}">
                <a16:creationId xmlns:a16="http://schemas.microsoft.com/office/drawing/2014/main" id="{22F70C2F-807F-458F-8B8B-FA4668A4417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18" y="2828928"/>
            <a:ext cx="1680129" cy="82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https://s.om1.ru/localStorage/news/1f/b8/f7/f5/1fb8f7f5_resizedScaled_1020to765.jpeg">
            <a:extLst>
              <a:ext uri="{FF2B5EF4-FFF2-40B4-BE49-F238E27FC236}">
                <a16:creationId xmlns:a16="http://schemas.microsoft.com/office/drawing/2014/main" id="{44F7E359-007A-4F0C-8D1E-E87FA44B909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128" y="2736191"/>
            <a:ext cx="1256208" cy="98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text">
            <a:extLst>
              <a:ext uri="{FF2B5EF4-FFF2-40B4-BE49-F238E27FC236}">
                <a16:creationId xmlns:a16="http://schemas.microsoft.com/office/drawing/2014/main" id="{4402F7FF-BF7A-497A-91F8-9D3860D2FC5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509120"/>
            <a:ext cx="2501815" cy="102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https://www.niann.ru/_data/objects/0051/5228/icon.jpg?1508515897">
            <a:extLst>
              <a:ext uri="{FF2B5EF4-FFF2-40B4-BE49-F238E27FC236}">
                <a16:creationId xmlns:a16="http://schemas.microsoft.com/office/drawing/2014/main" id="{5E9CDEF6-5CE6-49A2-9D19-C19AA2E2C56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57" y="4760481"/>
            <a:ext cx="1606153" cy="108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2657562D-87D7-471D-97DB-3BB5A36DE8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4517" y="500673"/>
            <a:ext cx="985900" cy="13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85E24-8389-49D5-BF55-6E587C13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51BAD-79E2-4568-A39F-877CB674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FA73F4-A228-4D09-A26F-4D743E02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638"/>
            <a:ext cx="11031016" cy="1138138"/>
          </a:xfrm>
        </p:spPr>
        <p:txBody>
          <a:bodyPr>
            <a:noAutofit/>
          </a:bodyPr>
          <a:lstStyle/>
          <a:p>
            <a:r>
              <a:rPr lang="ru-RU" dirty="0"/>
              <a:t>Влияние облачных технологий на рынки ИТ-инфраструктуры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D1454-D485-4BAC-B266-34062CA094F9}"/>
              </a:ext>
            </a:extLst>
          </p:cNvPr>
          <p:cNvSpPr txBox="1"/>
          <p:nvPr/>
        </p:nvSpPr>
        <p:spPr>
          <a:xfrm>
            <a:off x="5706221" y="6228020"/>
            <a:ext cx="4998291" cy="369332"/>
          </a:xfrm>
          <a:prstGeom prst="rect">
            <a:avLst/>
          </a:prstGeom>
          <a:noFill/>
        </p:spPr>
        <p:txBody>
          <a:bodyPr wrap="none" lIns="9144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dirty="0">
                <a:solidFill>
                  <a:schemeClr val="tx2"/>
                </a:solidFill>
              </a:rPr>
              <a:t>Источник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sz="1400" dirty="0">
                <a:solidFill>
                  <a:schemeClr val="tx2"/>
                </a:solidFill>
              </a:rPr>
              <a:t>IDC Quarterly Cloud IT Infrastructure Tracker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D90DB-40EB-4D07-B27A-A98A5E60A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39" y="1388616"/>
            <a:ext cx="11376122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4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7C99424-8F0F-4AA2-9C7C-AE661D4F5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132579"/>
              </p:ext>
            </p:extLst>
          </p:nvPr>
        </p:nvGraphicFramePr>
        <p:xfrm>
          <a:off x="762000" y="1557338"/>
          <a:ext cx="108204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16638-C50B-4DDC-B42C-E9DE0C65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72E78-DC64-4AFD-959A-4F8CB5A4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8BFFEE-C71C-4D1D-BE83-6D5B10F4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Серверы поддерживают облачные технологии в России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7B091-7859-4BE4-9885-F6D1AE9D46BC}"/>
              </a:ext>
            </a:extLst>
          </p:cNvPr>
          <p:cNvSpPr txBox="1"/>
          <p:nvPr/>
        </p:nvSpPr>
        <p:spPr>
          <a:xfrm>
            <a:off x="7752184" y="6061374"/>
            <a:ext cx="3649332" cy="369332"/>
          </a:xfrm>
          <a:prstGeom prst="rect">
            <a:avLst/>
          </a:prstGeom>
          <a:noFill/>
        </p:spPr>
        <p:txBody>
          <a:bodyPr wrap="none" lIns="9144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dirty="0">
                <a:solidFill>
                  <a:schemeClr val="tx2"/>
                </a:solidFill>
              </a:rPr>
              <a:t>Источник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sz="1400" dirty="0">
                <a:solidFill>
                  <a:schemeClr val="tx2"/>
                </a:solidFill>
              </a:rPr>
              <a:t>IDC Quarterly Server Tracker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18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339590-CE24-4DC4-8E07-BA4DB78F8F5F}"/>
              </a:ext>
            </a:extLst>
          </p:cNvPr>
          <p:cNvGrpSpPr/>
          <p:nvPr/>
        </p:nvGrpSpPr>
        <p:grpSpPr>
          <a:xfrm>
            <a:off x="489857" y="1151721"/>
            <a:ext cx="8196942" cy="5206698"/>
            <a:chOff x="489857" y="974743"/>
            <a:chExt cx="8196942" cy="5206698"/>
          </a:xfrm>
        </p:grpSpPr>
        <p:sp>
          <p:nvSpPr>
            <p:cNvPr id="3" name="Round Diagonal Corner Rectangle 6">
              <a:extLst>
                <a:ext uri="{FF2B5EF4-FFF2-40B4-BE49-F238E27FC236}">
                  <a16:creationId xmlns:a16="http://schemas.microsoft.com/office/drawing/2014/main" id="{DDE48022-6759-4CC2-B0CD-D84304C3FB5D}"/>
                </a:ext>
              </a:extLst>
            </p:cNvPr>
            <p:cNvSpPr/>
            <p:nvPr/>
          </p:nvSpPr>
          <p:spPr>
            <a:xfrm>
              <a:off x="489857" y="4841610"/>
              <a:ext cx="3973286" cy="1333985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>
                  <a:latin typeface="Calibri" panose="020F0502020204030204" pitchFamily="34" charset="0"/>
                </a:rPr>
                <a:t>Поставщики устройств</a:t>
              </a:r>
            </a:p>
            <a:p>
              <a:pPr algn="r"/>
              <a:r>
                <a:rPr lang="ru-RU" dirty="0">
                  <a:latin typeface="Calibri" panose="020F0502020204030204" pitchFamily="34" charset="0"/>
                </a:rPr>
                <a:t>(сенсоры, датчики, шлюзы)</a:t>
              </a:r>
              <a:r>
                <a:rPr lang="en-GB" dirty="0">
                  <a:latin typeface="Calibri" panose="020F0502020204030204" pitchFamily="34" charset="0"/>
                </a:rPr>
                <a:t> 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ED00781F-448E-45F1-AC8E-3641027C5834}"/>
                </a:ext>
              </a:extLst>
            </p:cNvPr>
            <p:cNvSpPr/>
            <p:nvPr/>
          </p:nvSpPr>
          <p:spPr>
            <a:xfrm>
              <a:off x="1328057" y="2877208"/>
              <a:ext cx="6324599" cy="834456"/>
            </a:xfrm>
            <a:prstGeom prst="trapezoid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0000" dist="23000" dir="102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dirty="0">
                  <a:latin typeface="Calibri" panose="020F0502020204030204" pitchFamily="34" charset="0"/>
                </a:rPr>
                <a:t>Системные интеграторы</a:t>
              </a:r>
              <a:r>
                <a:rPr lang="en-GB" dirty="0">
                  <a:latin typeface="Calibri" panose="020F0502020204030204" pitchFamily="34" charset="0"/>
                </a:rPr>
                <a:t> </a:t>
              </a:r>
            </a:p>
            <a:p>
              <a:pPr algn="ctr"/>
              <a:r>
                <a:rPr lang="ru-RU" dirty="0">
                  <a:latin typeface="Calibri" panose="020F0502020204030204" pitchFamily="34" charset="0"/>
                </a:rPr>
                <a:t>и сервисные компании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" name="Round Diagonal Corner Rectangle 11">
              <a:extLst>
                <a:ext uri="{FF2B5EF4-FFF2-40B4-BE49-F238E27FC236}">
                  <a16:creationId xmlns:a16="http://schemas.microsoft.com/office/drawing/2014/main" id="{BBD4D85A-C51E-4031-8022-868A5D659A26}"/>
                </a:ext>
              </a:extLst>
            </p:cNvPr>
            <p:cNvSpPr/>
            <p:nvPr/>
          </p:nvSpPr>
          <p:spPr>
            <a:xfrm>
              <a:off x="4572000" y="4847456"/>
              <a:ext cx="4114799" cy="1333985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0000" dist="23000" dir="102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latin typeface="Calibri" panose="020F0502020204030204" pitchFamily="34" charset="0"/>
                </a:rPr>
                <a:t>Телеком-операторы</a:t>
              </a:r>
            </a:p>
            <a:p>
              <a:r>
                <a:rPr lang="ru-RU" dirty="0">
                  <a:latin typeface="Calibri" panose="020F0502020204030204" pitchFamily="34" charset="0"/>
                </a:rPr>
                <a:t>и поставщики услуг подключения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92D1E39D-175C-4B3C-9B11-78C90AEE5188}"/>
                </a:ext>
              </a:extLst>
            </p:cNvPr>
            <p:cNvSpPr/>
            <p:nvPr/>
          </p:nvSpPr>
          <p:spPr>
            <a:xfrm>
              <a:off x="2111829" y="2045157"/>
              <a:ext cx="4974771" cy="749049"/>
            </a:xfrm>
            <a:prstGeom prst="trapezoid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0000" dist="23000" dir="102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Calibri" panose="020F0502020204030204" pitchFamily="34" charset="0"/>
                </a:rPr>
                <a:t>Платформа</a:t>
              </a:r>
            </a:p>
            <a:p>
              <a:pPr algn="ctr"/>
              <a:r>
                <a:rPr lang="ru-RU" sz="1600" dirty="0">
                  <a:latin typeface="Calibri" panose="020F0502020204030204" pitchFamily="34" charset="0"/>
                </a:rPr>
                <a:t>и большие данные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9B3F58BF-18F0-4903-B1EE-0FB403966144}"/>
                </a:ext>
              </a:extLst>
            </p:cNvPr>
            <p:cNvSpPr/>
            <p:nvPr/>
          </p:nvSpPr>
          <p:spPr>
            <a:xfrm>
              <a:off x="1186543" y="3800511"/>
              <a:ext cx="3276600" cy="958098"/>
            </a:xfrm>
            <a:prstGeom prst="trapezoid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0000" dist="23000" dir="102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ru-RU" dirty="0">
                  <a:latin typeface="Calibri" panose="020F0502020204030204" pitchFamily="34" charset="0"/>
                </a:rPr>
                <a:t>Поставщики</a:t>
              </a:r>
            </a:p>
            <a:p>
              <a:pPr algn="r"/>
              <a:r>
                <a:rPr lang="ru-RU" dirty="0">
                  <a:latin typeface="Calibri" panose="020F0502020204030204" pitchFamily="34" charset="0"/>
                </a:rPr>
                <a:t>инфраструктуры</a:t>
              </a:r>
              <a:endParaRPr lang="en-GB" dirty="0">
                <a:latin typeface="Calibri" panose="020F0502020204030204" pitchFamily="34" charset="0"/>
              </a:endParaRPr>
            </a:p>
            <a:p>
              <a:pPr algn="r"/>
              <a:r>
                <a:rPr lang="en-GB" dirty="0">
                  <a:latin typeface="Calibri" panose="020F0502020204030204" pitchFamily="34" charset="0"/>
                </a:rPr>
                <a:t>(</a:t>
              </a:r>
              <a:r>
                <a:rPr lang="ru-RU" dirty="0">
                  <a:latin typeface="Calibri" panose="020F0502020204030204" pitchFamily="34" charset="0"/>
                </a:rPr>
                <a:t>вычисления</a:t>
              </a:r>
              <a:r>
                <a:rPr lang="en-GB" dirty="0">
                  <a:latin typeface="Calibri" panose="020F0502020204030204" pitchFamily="34" charset="0"/>
                </a:rPr>
                <a:t>, </a:t>
              </a:r>
              <a:r>
                <a:rPr lang="ru-RU" dirty="0">
                  <a:latin typeface="Calibri" panose="020F0502020204030204" pitchFamily="34" charset="0"/>
                </a:rPr>
                <a:t>сети</a:t>
              </a:r>
              <a:r>
                <a:rPr lang="en-GB" dirty="0">
                  <a:latin typeface="Calibri" panose="020F0502020204030204" pitchFamily="34" charset="0"/>
                </a:rPr>
                <a:t>)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53503A9E-FCDE-4C9C-913D-6784CCCE0E47}"/>
                </a:ext>
              </a:extLst>
            </p:cNvPr>
            <p:cNvSpPr/>
            <p:nvPr/>
          </p:nvSpPr>
          <p:spPr>
            <a:xfrm>
              <a:off x="4570535" y="3800511"/>
              <a:ext cx="3382736" cy="958098"/>
            </a:xfrm>
            <a:prstGeom prst="trapezoid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0000" dist="23000" dir="102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>
                <a:tabLst>
                  <a:tab pos="271463" algn="l"/>
                </a:tabLst>
              </a:pPr>
              <a:r>
                <a:rPr lang="ru-RU" dirty="0">
                  <a:latin typeface="Calibri" panose="020F0502020204030204" pitchFamily="34" charset="0"/>
                </a:rPr>
                <a:t>Безопасность</a:t>
              </a:r>
            </a:p>
            <a:p>
              <a:pPr>
                <a:tabLst>
                  <a:tab pos="271463" algn="l"/>
                </a:tabLst>
              </a:pPr>
              <a:r>
                <a:rPr lang="ru-RU" dirty="0">
                  <a:latin typeface="Calibri" panose="020F0502020204030204" pitchFamily="34" charset="0"/>
                </a:rPr>
                <a:t>и индустриальные игроки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43D630FE-E06C-4FD9-A139-C0DDDD7790D7}"/>
                </a:ext>
              </a:extLst>
            </p:cNvPr>
            <p:cNvSpPr/>
            <p:nvPr/>
          </p:nvSpPr>
          <p:spPr>
            <a:xfrm>
              <a:off x="2111829" y="1032417"/>
              <a:ext cx="4974771" cy="920329"/>
            </a:xfrm>
            <a:prstGeom prst="trapezoid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0000" dist="23000" dir="102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ru-RU" sz="1700" dirty="0">
                  <a:latin typeface="Calibri" panose="020F0502020204030204" pitchFamily="34" charset="0"/>
                </a:rPr>
                <a:t> Аналитика</a:t>
              </a:r>
              <a:endParaRPr lang="en-GB" sz="1700" dirty="0">
                <a:latin typeface="Calibri" panose="020F0502020204030204" pitchFamily="34" charset="0"/>
              </a:endParaRPr>
            </a:p>
            <a:p>
              <a:pPr algn="ctr"/>
              <a:endParaRPr lang="en-US" sz="400" dirty="0">
                <a:latin typeface="Calibri" panose="020F0502020204030204" pitchFamily="34" charset="0"/>
              </a:endParaRPr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077A7E3E-E3CE-4983-B9D4-5BF37001E61B}"/>
                </a:ext>
              </a:extLst>
            </p:cNvPr>
            <p:cNvSpPr/>
            <p:nvPr/>
          </p:nvSpPr>
          <p:spPr>
            <a:xfrm flipV="1">
              <a:off x="489857" y="980589"/>
              <a:ext cx="4231230" cy="519500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6407F7B0-5770-4591-AC25-8C312C5ED396}"/>
                </a:ext>
              </a:extLst>
            </p:cNvPr>
            <p:cNvSpPr/>
            <p:nvPr/>
          </p:nvSpPr>
          <p:spPr>
            <a:xfrm flipH="1" flipV="1">
              <a:off x="4505740" y="974743"/>
              <a:ext cx="4181059" cy="520085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31C2F18-4650-4051-8CC3-BD274853ADF3}"/>
              </a:ext>
            </a:extLst>
          </p:cNvPr>
          <p:cNvSpPr txBox="1"/>
          <p:nvPr/>
        </p:nvSpPr>
        <p:spPr>
          <a:xfrm>
            <a:off x="7587344" y="1124744"/>
            <a:ext cx="4114800" cy="3970318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ru-RU" dirty="0"/>
              <a:t>IDC определяет Интернет вещей как сеть уникально идентифицируемых конечных точек (или «вещей»), которые автономно подключаются в двух направлениях с использованием IP-подключения.</a:t>
            </a:r>
            <a:endParaRPr lang="en-US" dirty="0"/>
          </a:p>
          <a:p>
            <a:r>
              <a:rPr lang="ru-RU" dirty="0"/>
              <a:t>IDC определяет экосистему Интернета вещей как комплексное сочетание технологий и услуг, включая модули / устройства, различные каналы связи, платформы Интернета вещей, хранилища, серверы, системы безопасности, аналитику и ИТ-услуги.</a:t>
            </a:r>
            <a:endParaRPr lang="en-US" dirty="0"/>
          </a:p>
          <a:p>
            <a:pPr marL="274320" indent="-27432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CE422-0177-4C48-AB7E-9A4154345D7F}"/>
              </a:ext>
            </a:extLst>
          </p:cNvPr>
          <p:cNvSpPr txBox="1"/>
          <p:nvPr/>
        </p:nvSpPr>
        <p:spPr>
          <a:xfrm>
            <a:off x="278990" y="191447"/>
            <a:ext cx="11634044" cy="125881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rgbClr val="004B85"/>
                </a:solidFill>
              </a:rPr>
              <a:t>Развитие Интернета вещей</a:t>
            </a:r>
            <a:endParaRPr lang="en-US" sz="4267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66BF91F-0CE0-4FD4-90DA-7E07DE7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30706"/>
            <a:ext cx="2844800" cy="365125"/>
          </a:xfrm>
        </p:spPr>
        <p:txBody>
          <a:bodyPr/>
          <a:lstStyle/>
          <a:p>
            <a:fld id="{30879362-658A-E344-B7E9-F19991414F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6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A6A3D1F-3C5F-4C2D-8911-2DE2513E8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829129"/>
              </p:ext>
            </p:extLst>
          </p:nvPr>
        </p:nvGraphicFramePr>
        <p:xfrm>
          <a:off x="762000" y="1557338"/>
          <a:ext cx="108204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C9933-4AAA-4D79-9A71-F266DDA0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969B2-421A-40ED-9AD2-0CE2F036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A9BEE2-23E5-49C4-B022-11BB61F0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Расходы на ИТ и Интернет вещей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8DDE4D-0146-4C5F-87BC-885071613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-66041"/>
            <a:ext cx="12457384" cy="71422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9D9D7-EB11-4B6E-860E-3112FF50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51D89-A96F-4A78-8203-B0C438EA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88E6D5-8A12-4CD4-A420-C0D7DF2C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Искусственный интеллект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91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40151-11CF-4B4A-A840-8BA5E8AF8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en-US" dirty="0"/>
              <a:t>Понадобится меньше людей для управления инфраструктурой (специалистов по серверам, системам хранения данных или сетевому оборудованию), администраторов БД, сетевых администраторов</a:t>
            </a:r>
            <a:endParaRPr lang="en-US" dirty="0"/>
          </a:p>
          <a:p>
            <a:r>
              <a:rPr lang="ru-RU" altLang="en-US" dirty="0"/>
              <a:t>Понадобится больше людей, способных быстро переводить бизнес-задачи в решения</a:t>
            </a:r>
            <a:r>
              <a:rPr lang="en-US" dirty="0"/>
              <a:t> </a:t>
            </a:r>
          </a:p>
          <a:p>
            <a:r>
              <a:rPr lang="ru-RU" dirty="0"/>
              <a:t>Вашим специалистам потребуется быть готовыми к тому, чтобы забыть и переучить большую часть того, что они знают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C3159-D359-4C5E-B266-31BBEE0A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5749A-A1A5-470E-8217-F903A3E5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7FEC15-E223-49DE-9B74-03182C62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это означает для ИТ-директора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5667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FD899E-C9D6-4049-99E6-7B8EA211D1A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/>
              <a:t>Роберт Фариш</a:t>
            </a:r>
            <a:endParaRPr lang="en-US" dirty="0"/>
          </a:p>
          <a:p>
            <a:r>
              <a:rPr lang="en-US" dirty="0">
                <a:hlinkClick r:id="rId2"/>
              </a:rPr>
              <a:t>rfarish@idc.com</a:t>
            </a:r>
            <a:r>
              <a:rPr lang="en-US" dirty="0"/>
              <a:t>  </a:t>
            </a:r>
          </a:p>
          <a:p>
            <a:r>
              <a:rPr lang="en-US" dirty="0">
                <a:hlinkClick r:id="rId3"/>
              </a:rPr>
              <a:t>www.idc.com/russia</a:t>
            </a: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0E23B-E4C1-42BA-9EC4-3CB63867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92646-7A86-4E83-81BC-2754ABD4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7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IDC: </a:t>
            </a:r>
            <a:r>
              <a:rPr lang="ru-RU" dirty="0">
                <a:latin typeface="+mn-lt"/>
              </a:rPr>
              <a:t>поддержка цифровой стратегии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79362-658A-E344-B7E9-F19991414F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© IDC</a:t>
            </a:r>
          </a:p>
        </p:txBody>
      </p:sp>
      <p:sp>
        <p:nvSpPr>
          <p:cNvPr id="7" name="Rectangle 6"/>
          <p:cNvSpPr/>
          <p:nvPr/>
        </p:nvSpPr>
        <p:spPr>
          <a:xfrm>
            <a:off x="8472264" y="4896518"/>
            <a:ext cx="3582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>
                <a:latin typeface="Arial Unicode MS" panose="020B0604020202020204" charset="0"/>
                <a:ea typeface="Times New Roman" panose="02020603050405020304" pitchFamily="18" charset="0"/>
                <a:cs typeface="Courier New" panose="02070309020205020404" pitchFamily="49" charset="0"/>
              </a:rPr>
              <a:t>Создание умных городов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>
                <a:latin typeface="Arial Unicode MS" panose="020B0604020202020204" charset="0"/>
                <a:ea typeface="Times New Roman" panose="02020603050405020304" pitchFamily="18" charset="0"/>
                <a:cs typeface="Courier New" panose="02070309020205020404" pitchFamily="49" charset="0"/>
              </a:rPr>
              <a:t>Преобразование государственного управления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 err="1">
                <a:latin typeface="Arial Unicode MS" panose="020B0604020202020204" charset="0"/>
                <a:ea typeface="Times New Roman" panose="02020603050405020304" pitchFamily="18" charset="0"/>
                <a:cs typeface="Courier New" panose="02070309020205020404" pitchFamily="49" charset="0"/>
              </a:rPr>
              <a:t>Приоритизация</a:t>
            </a:r>
            <a:r>
              <a:rPr lang="ru-RU" altLang="en-US" sz="1200" dirty="0">
                <a:latin typeface="Arial Unicode MS" panose="020B0604020202020204" charset="0"/>
                <a:ea typeface="Times New Roman" panose="02020603050405020304" pitchFamily="18" charset="0"/>
                <a:cs typeface="Courier New" panose="02070309020205020404" pitchFamily="49" charset="0"/>
              </a:rPr>
              <a:t> государственных инвестиций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526" y="1840111"/>
            <a:ext cx="2518116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482" y="4058005"/>
            <a:ext cx="1780203" cy="731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39" y="1840111"/>
            <a:ext cx="1842868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526" y="1840111"/>
            <a:ext cx="1992497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484" y="4062413"/>
            <a:ext cx="2350583" cy="7315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346" y="4058005"/>
            <a:ext cx="1674055" cy="7315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273" y="4900136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1200" dirty="0">
                <a:latin typeface="Arial Unicode MS" panose="020B0604020202020204" charset="0"/>
              </a:rPr>
              <a:t>Создание </a:t>
            </a:r>
            <a:r>
              <a:rPr lang="ru-RU" altLang="en-US" sz="1200" dirty="0" err="1">
                <a:latin typeface="Arial Unicode MS" panose="020B0604020202020204" charset="0"/>
              </a:rPr>
              <a:t>омниканального</a:t>
            </a:r>
            <a:r>
              <a:rPr lang="ru-RU" altLang="en-US" sz="1200" dirty="0">
                <a:latin typeface="Arial Unicode MS" panose="020B0604020202020204" charset="0"/>
              </a:rPr>
              <a:t> клиентского опыта</a:t>
            </a:r>
          </a:p>
          <a:p>
            <a:pPr algn="ctr">
              <a:defRPr/>
            </a:pPr>
            <a:r>
              <a:rPr lang="ru-RU" altLang="en-US" sz="1200" dirty="0">
                <a:latin typeface="Arial Unicode MS" panose="020B0604020202020204" charset="0"/>
              </a:rPr>
              <a:t>Максимизация инвестиций</a:t>
            </a:r>
            <a:r>
              <a:rPr lang="ru-RU" altLang="en-US" sz="1050" dirty="0"/>
              <a:t> </a:t>
            </a:r>
            <a:endParaRPr lang="ru-RU" altLang="en-US" sz="2800" dirty="0">
              <a:latin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97180" y="4844830"/>
            <a:ext cx="3291840" cy="0"/>
          </a:xfrm>
          <a:prstGeom prst="line">
            <a:avLst/>
          </a:prstGeom>
          <a:ln>
            <a:solidFill>
              <a:srgbClr val="FA93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84731" y="2707649"/>
            <a:ext cx="3679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>
                <a:latin typeface="Arial Unicode MS" panose="020B0604020202020204" charset="0"/>
              </a:rPr>
              <a:t>Продвижение стратегии в нефтегазовом секторе</a:t>
            </a:r>
            <a:endParaRPr lang="en-US" altLang="en-US" sz="1200" dirty="0">
              <a:latin typeface="Arial Unicode MS" panose="020B060402020202020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>
                <a:latin typeface="Arial Unicode MS" panose="020B0604020202020204" charset="0"/>
              </a:rPr>
              <a:t>Модернизация коммунальной инфраструктуры</a:t>
            </a:r>
            <a:endParaRPr lang="en-US" altLang="en-US" sz="1200" dirty="0">
              <a:latin typeface="Arial Unicode MS" panose="020B060402020202020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>
                <a:latin typeface="Arial Unicode MS" panose="020B0604020202020204" charset="0"/>
              </a:rPr>
              <a:t>Оптимизация стратегии добычи</a:t>
            </a:r>
            <a:endParaRPr lang="en-US" altLang="en-US" sz="1200" dirty="0">
              <a:latin typeface="Arial Unicode MS" panose="020B060402020202020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>
                <a:latin typeface="Arial Unicode MS" panose="020B0604020202020204" charset="0"/>
              </a:rPr>
              <a:t> Строительство умных зданий</a:t>
            </a:r>
            <a:r>
              <a:rPr lang="ru-RU" altLang="en-US" sz="1050" dirty="0"/>
              <a:t> </a:t>
            </a:r>
            <a:endParaRPr lang="ru-RU" altLang="en-US" sz="2800" dirty="0">
              <a:latin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97180" y="2626936"/>
            <a:ext cx="3291840" cy="0"/>
          </a:xfrm>
          <a:prstGeom prst="line">
            <a:avLst/>
          </a:prstGeom>
          <a:ln>
            <a:solidFill>
              <a:srgbClr val="8ABD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09485" y="2707649"/>
            <a:ext cx="3494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1200" dirty="0">
                <a:latin typeface="Arial Unicode MS" panose="020B0604020202020204" charset="0"/>
              </a:rPr>
              <a:t>Инновации в области разработки продукции</a:t>
            </a:r>
          </a:p>
          <a:p>
            <a:pPr algn="ctr">
              <a:defRPr/>
            </a:pPr>
            <a:r>
              <a:rPr lang="ru-RU" altLang="en-US" sz="1200" dirty="0">
                <a:latin typeface="Arial Unicode MS" panose="020B0604020202020204" charset="0"/>
              </a:rPr>
              <a:t>Оптимизация цепочки поставок Преобразование производства</a:t>
            </a:r>
            <a:r>
              <a:rPr lang="ru-RU" altLang="en-US" sz="1050" dirty="0"/>
              <a:t> </a:t>
            </a:r>
            <a:endParaRPr lang="ru-RU" altLang="en-US" sz="2800" dirty="0">
              <a:latin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400959" y="2626936"/>
            <a:ext cx="3291840" cy="0"/>
          </a:xfrm>
          <a:prstGeom prst="line">
            <a:avLst/>
          </a:prstGeom>
          <a:ln>
            <a:solidFill>
              <a:srgbClr val="9E3D8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9663" y="4820774"/>
            <a:ext cx="3291840" cy="0"/>
          </a:xfrm>
          <a:prstGeom prst="line">
            <a:avLst/>
          </a:prstGeom>
          <a:ln>
            <a:solidFill>
              <a:srgbClr val="35AD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74165" y="4890282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1200" dirty="0">
                <a:latin typeface="Arial Unicode MS" panose="020B0604020202020204" charset="0"/>
              </a:rPr>
              <a:t>Разработка инновационных методов лечения</a:t>
            </a:r>
          </a:p>
          <a:p>
            <a:pPr algn="ctr">
              <a:defRPr/>
            </a:pPr>
            <a:r>
              <a:rPr lang="ru-RU" altLang="en-US" sz="1200" dirty="0">
                <a:latin typeface="Arial Unicode MS" panose="020B0604020202020204" charset="0"/>
              </a:rPr>
              <a:t>Улучшение услуг здравоохранения</a:t>
            </a:r>
          </a:p>
          <a:p>
            <a:pPr algn="ctr">
              <a:defRPr/>
            </a:pPr>
            <a:r>
              <a:rPr lang="ru-RU" altLang="en-US" sz="1200" dirty="0">
                <a:latin typeface="Arial Unicode MS" panose="020B0604020202020204" charset="0"/>
              </a:rPr>
              <a:t>Преобразование взаимодействия с потребителями</a:t>
            </a:r>
            <a:r>
              <a:rPr lang="ru-RU" altLang="en-US" sz="1050" dirty="0"/>
              <a:t> </a:t>
            </a:r>
            <a:endParaRPr lang="ru-RU" altLang="en-US" sz="2800" dirty="0">
              <a:latin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595360" y="4828103"/>
            <a:ext cx="3291840" cy="0"/>
          </a:xfrm>
          <a:prstGeom prst="line">
            <a:avLst/>
          </a:prstGeom>
          <a:ln>
            <a:solidFill>
              <a:srgbClr val="E83D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077200" y="2707649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>
                <a:latin typeface="Arial Unicode MS" panose="020B0604020202020204" charset="0"/>
              </a:rPr>
              <a:t>Вовлечение клиентов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>
                <a:latin typeface="Arial Unicode MS" panose="020B0604020202020204" charset="0"/>
              </a:rPr>
              <a:t>Повышение</a:t>
            </a:r>
            <a:r>
              <a:rPr lang="en-US" altLang="en-US" sz="1200" dirty="0">
                <a:latin typeface="Arial Unicode MS" panose="020B0604020202020204" charset="0"/>
              </a:rPr>
              <a:t> </a:t>
            </a:r>
            <a:r>
              <a:rPr lang="ru-RU" altLang="en-US" sz="1200" dirty="0">
                <a:latin typeface="Arial Unicode MS" panose="020B0604020202020204" charset="0"/>
              </a:rPr>
              <a:t>результатов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200" dirty="0">
                <a:latin typeface="Arial Unicode MS" panose="020B0604020202020204" charset="0"/>
              </a:rPr>
              <a:t>Управление рисками</a:t>
            </a:r>
            <a:endParaRPr lang="ru-RU" altLang="en-US" sz="3200" dirty="0">
              <a:latin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621854" y="2626936"/>
            <a:ext cx="3291840" cy="0"/>
          </a:xfrm>
          <a:prstGeom prst="line">
            <a:avLst/>
          </a:prstGeom>
          <a:ln>
            <a:solidFill>
              <a:srgbClr val="2179B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EAD2813-BBC4-4AED-9FA7-D9C8F99B9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9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8BF05-01F3-4449-96D6-6301EC2C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03822-FF31-4D51-A822-3DE84AE2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9FCC6B-B67E-4740-8C64-D7DCED62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Российская экономика растет медленнее, чем экономика большинства стран Европы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14BCF-6882-4AAA-AAD6-5931D54D11E0}"/>
              </a:ext>
            </a:extLst>
          </p:cNvPr>
          <p:cNvSpPr txBox="1"/>
          <p:nvPr/>
        </p:nvSpPr>
        <p:spPr>
          <a:xfrm>
            <a:off x="8472264" y="6129594"/>
            <a:ext cx="2490041" cy="369332"/>
          </a:xfrm>
          <a:prstGeom prst="rect">
            <a:avLst/>
          </a:prstGeom>
          <a:noFill/>
        </p:spPr>
        <p:txBody>
          <a:bodyPr wrap="none" lIns="91440" rtlCol="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dirty="0">
                <a:solidFill>
                  <a:schemeClr val="tx2"/>
                </a:solidFill>
              </a:rPr>
              <a:t>Источник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sz="1400" dirty="0">
                <a:solidFill>
                  <a:schemeClr val="tx2"/>
                </a:solidFill>
              </a:rPr>
              <a:t>CEEMEA Group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982617-7D3B-4CFD-8119-813A6A35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66" y="1309435"/>
            <a:ext cx="10827434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20D86E6-593A-41F5-9104-4D7456F9D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244907"/>
              </p:ext>
            </p:extLst>
          </p:nvPr>
        </p:nvGraphicFramePr>
        <p:xfrm>
          <a:off x="762000" y="1557338"/>
          <a:ext cx="108204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B7782-46BD-4E81-B9C8-5747046AB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05350-CEC4-4FFA-8E48-CB4D7821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68840D-8FE2-42D5-89EB-AC906611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Но расходы на ИТ в России растут сильнее, чем в большинстве стран Европы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31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A60113C-1A53-4576-96E0-68F5CE2C2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600219"/>
              </p:ext>
            </p:extLst>
          </p:nvPr>
        </p:nvGraphicFramePr>
        <p:xfrm>
          <a:off x="762000" y="1557338"/>
          <a:ext cx="108204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CE85D-9527-47C8-AC34-98727990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E1281-737B-488D-AA7D-D810473A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855265-254E-4DB6-B0A2-CFCEBCB0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Некоторые быстрорастущие сегменты, 2018 год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36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5EA72-9FD2-4BD9-9A07-6B3F2C08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9FA95-4EB8-48E7-AC08-74FD511F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D1B21A-903F-447D-A03F-4AFD26B7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545E1B7-ED01-4ADB-B66A-E9D5BBD14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0704" y="-293506"/>
            <a:ext cx="12576720" cy="8387100"/>
          </a:xfrm>
        </p:spPr>
      </p:pic>
    </p:spTree>
    <p:extLst>
      <p:ext uri="{BB962C8B-B14F-4D97-AF65-F5344CB8AC3E}">
        <p14:creationId xmlns:p14="http://schemas.microsoft.com/office/powerpoint/2010/main" val="310288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9133DA-D332-4AF8-89A8-F9F8F9EAB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079" y="-872041"/>
            <a:ext cx="12288688" cy="860208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66566-22EA-499F-AAC0-E75D2CD7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4A48C-D58A-4206-85CC-242D1AC5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9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C9FA22-BC82-4466-8B10-B2FA8D3BF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6"/>
            <a:ext cx="12219709" cy="6873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D1A182-BC37-4114-B8AF-34C8F6F35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9" t="1655" r="24234" b="74861"/>
          <a:stretch/>
        </p:blipFill>
        <p:spPr>
          <a:xfrm>
            <a:off x="2362200" y="62169"/>
            <a:ext cx="6934200" cy="1614231"/>
          </a:xfrm>
          <a:prstGeom prst="rect">
            <a:avLst/>
          </a:prstGeom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AD481F44-54A6-44F7-ADB3-C2C446730F6B}"/>
              </a:ext>
            </a:extLst>
          </p:cNvPr>
          <p:cNvSpPr/>
          <p:nvPr/>
        </p:nvSpPr>
        <p:spPr>
          <a:xfrm>
            <a:off x="4724400" y="533400"/>
            <a:ext cx="2286000" cy="762000"/>
          </a:xfrm>
          <a:custGeom>
            <a:avLst/>
            <a:gdLst>
              <a:gd name="connsiteX0" fmla="*/ 1984609 w 8534400"/>
              <a:gd name="connsiteY0" fmla="*/ 782315 h 2209800"/>
              <a:gd name="connsiteX1" fmla="*/ 2114890 w 8534400"/>
              <a:gd name="connsiteY1" fmla="*/ 279163 h 2209800"/>
              <a:gd name="connsiteX2" fmla="*/ 4267200 w 8534400"/>
              <a:gd name="connsiteY2" fmla="*/ 836457 h 2209800"/>
              <a:gd name="connsiteX3" fmla="*/ 6419510 w 8534400"/>
              <a:gd name="connsiteY3" fmla="*/ 279163 h 2209800"/>
              <a:gd name="connsiteX4" fmla="*/ 6549791 w 8534400"/>
              <a:gd name="connsiteY4" fmla="*/ 782315 h 2209800"/>
              <a:gd name="connsiteX5" fmla="*/ 5303944 w 8534400"/>
              <a:gd name="connsiteY5" fmla="*/ 1104900 h 2209800"/>
              <a:gd name="connsiteX6" fmla="*/ 6549791 w 8534400"/>
              <a:gd name="connsiteY6" fmla="*/ 1427485 h 2209800"/>
              <a:gd name="connsiteX7" fmla="*/ 6419510 w 8534400"/>
              <a:gd name="connsiteY7" fmla="*/ 1930637 h 2209800"/>
              <a:gd name="connsiteX8" fmla="*/ 4267200 w 8534400"/>
              <a:gd name="connsiteY8" fmla="*/ 1373343 h 2209800"/>
              <a:gd name="connsiteX9" fmla="*/ 2114890 w 8534400"/>
              <a:gd name="connsiteY9" fmla="*/ 1930637 h 2209800"/>
              <a:gd name="connsiteX10" fmla="*/ 1984609 w 8534400"/>
              <a:gd name="connsiteY10" fmla="*/ 1427485 h 2209800"/>
              <a:gd name="connsiteX11" fmla="*/ 3230456 w 8534400"/>
              <a:gd name="connsiteY11" fmla="*/ 1104900 h 2209800"/>
              <a:gd name="connsiteX12" fmla="*/ 1984609 w 8534400"/>
              <a:gd name="connsiteY12" fmla="*/ 782315 h 2209800"/>
              <a:gd name="connsiteX0" fmla="*/ 0 w 4565182"/>
              <a:gd name="connsiteY0" fmla="*/ 503152 h 1651474"/>
              <a:gd name="connsiteX1" fmla="*/ 130281 w 4565182"/>
              <a:gd name="connsiteY1" fmla="*/ 0 h 1651474"/>
              <a:gd name="connsiteX2" fmla="*/ 2282591 w 4565182"/>
              <a:gd name="connsiteY2" fmla="*/ 557294 h 1651474"/>
              <a:gd name="connsiteX3" fmla="*/ 4434901 w 4565182"/>
              <a:gd name="connsiteY3" fmla="*/ 0 h 1651474"/>
              <a:gd name="connsiteX4" fmla="*/ 4565182 w 4565182"/>
              <a:gd name="connsiteY4" fmla="*/ 503152 h 1651474"/>
              <a:gd name="connsiteX5" fmla="*/ 3319335 w 4565182"/>
              <a:gd name="connsiteY5" fmla="*/ 825737 h 1651474"/>
              <a:gd name="connsiteX6" fmla="*/ 4565182 w 4565182"/>
              <a:gd name="connsiteY6" fmla="*/ 1148322 h 1651474"/>
              <a:gd name="connsiteX7" fmla="*/ 4434901 w 4565182"/>
              <a:gd name="connsiteY7" fmla="*/ 1651474 h 1651474"/>
              <a:gd name="connsiteX8" fmla="*/ 2282591 w 4565182"/>
              <a:gd name="connsiteY8" fmla="*/ 1094180 h 1651474"/>
              <a:gd name="connsiteX9" fmla="*/ 130281 w 4565182"/>
              <a:gd name="connsiteY9" fmla="*/ 1651474 h 1651474"/>
              <a:gd name="connsiteX10" fmla="*/ 87464 w 4565182"/>
              <a:gd name="connsiteY10" fmla="*/ 1283494 h 1651474"/>
              <a:gd name="connsiteX11" fmla="*/ 1245847 w 4565182"/>
              <a:gd name="connsiteY11" fmla="*/ 825737 h 1651474"/>
              <a:gd name="connsiteX12" fmla="*/ 0 w 4565182"/>
              <a:gd name="connsiteY12" fmla="*/ 503152 h 1651474"/>
              <a:gd name="connsiteX0" fmla="*/ 0 w 4565182"/>
              <a:gd name="connsiteY0" fmla="*/ 503152 h 1651474"/>
              <a:gd name="connsiteX1" fmla="*/ 130281 w 4565182"/>
              <a:gd name="connsiteY1" fmla="*/ 0 h 1651474"/>
              <a:gd name="connsiteX2" fmla="*/ 2282591 w 4565182"/>
              <a:gd name="connsiteY2" fmla="*/ 557294 h 1651474"/>
              <a:gd name="connsiteX3" fmla="*/ 4434901 w 4565182"/>
              <a:gd name="connsiteY3" fmla="*/ 0 h 1651474"/>
              <a:gd name="connsiteX4" fmla="*/ 4565182 w 4565182"/>
              <a:gd name="connsiteY4" fmla="*/ 503152 h 1651474"/>
              <a:gd name="connsiteX5" fmla="*/ 3319335 w 4565182"/>
              <a:gd name="connsiteY5" fmla="*/ 825737 h 1651474"/>
              <a:gd name="connsiteX6" fmla="*/ 4565182 w 4565182"/>
              <a:gd name="connsiteY6" fmla="*/ 1148322 h 1651474"/>
              <a:gd name="connsiteX7" fmla="*/ 4434901 w 4565182"/>
              <a:gd name="connsiteY7" fmla="*/ 1651474 h 1651474"/>
              <a:gd name="connsiteX8" fmla="*/ 2282591 w 4565182"/>
              <a:gd name="connsiteY8" fmla="*/ 1094180 h 1651474"/>
              <a:gd name="connsiteX9" fmla="*/ 130281 w 4565182"/>
              <a:gd name="connsiteY9" fmla="*/ 1651474 h 1651474"/>
              <a:gd name="connsiteX10" fmla="*/ 87464 w 4565182"/>
              <a:gd name="connsiteY10" fmla="*/ 1283494 h 1651474"/>
              <a:gd name="connsiteX11" fmla="*/ 1834244 w 4565182"/>
              <a:gd name="connsiteY11" fmla="*/ 825737 h 1651474"/>
              <a:gd name="connsiteX12" fmla="*/ 0 w 4565182"/>
              <a:gd name="connsiteY12" fmla="*/ 503152 h 1651474"/>
              <a:gd name="connsiteX0" fmla="*/ 0 w 4517475"/>
              <a:gd name="connsiteY0" fmla="*/ 344126 h 1651474"/>
              <a:gd name="connsiteX1" fmla="*/ 82574 w 4517475"/>
              <a:gd name="connsiteY1" fmla="*/ 0 h 1651474"/>
              <a:gd name="connsiteX2" fmla="*/ 2234884 w 4517475"/>
              <a:gd name="connsiteY2" fmla="*/ 557294 h 1651474"/>
              <a:gd name="connsiteX3" fmla="*/ 4387194 w 4517475"/>
              <a:gd name="connsiteY3" fmla="*/ 0 h 1651474"/>
              <a:gd name="connsiteX4" fmla="*/ 4517475 w 4517475"/>
              <a:gd name="connsiteY4" fmla="*/ 503152 h 1651474"/>
              <a:gd name="connsiteX5" fmla="*/ 3271628 w 4517475"/>
              <a:gd name="connsiteY5" fmla="*/ 825737 h 1651474"/>
              <a:gd name="connsiteX6" fmla="*/ 4517475 w 4517475"/>
              <a:gd name="connsiteY6" fmla="*/ 1148322 h 1651474"/>
              <a:gd name="connsiteX7" fmla="*/ 4387194 w 4517475"/>
              <a:gd name="connsiteY7" fmla="*/ 1651474 h 1651474"/>
              <a:gd name="connsiteX8" fmla="*/ 2234884 w 4517475"/>
              <a:gd name="connsiteY8" fmla="*/ 1094180 h 1651474"/>
              <a:gd name="connsiteX9" fmla="*/ 82574 w 4517475"/>
              <a:gd name="connsiteY9" fmla="*/ 1651474 h 1651474"/>
              <a:gd name="connsiteX10" fmla="*/ 39757 w 4517475"/>
              <a:gd name="connsiteY10" fmla="*/ 1283494 h 1651474"/>
              <a:gd name="connsiteX11" fmla="*/ 1786537 w 4517475"/>
              <a:gd name="connsiteY11" fmla="*/ 825737 h 1651474"/>
              <a:gd name="connsiteX12" fmla="*/ 0 w 4517475"/>
              <a:gd name="connsiteY12" fmla="*/ 344126 h 1651474"/>
              <a:gd name="connsiteX0" fmla="*/ 0 w 4517475"/>
              <a:gd name="connsiteY0" fmla="*/ 344126 h 1651474"/>
              <a:gd name="connsiteX1" fmla="*/ 82574 w 4517475"/>
              <a:gd name="connsiteY1" fmla="*/ 0 h 1651474"/>
              <a:gd name="connsiteX2" fmla="*/ 2234884 w 4517475"/>
              <a:gd name="connsiteY2" fmla="*/ 557294 h 1651474"/>
              <a:gd name="connsiteX3" fmla="*/ 4387194 w 4517475"/>
              <a:gd name="connsiteY3" fmla="*/ 0 h 1651474"/>
              <a:gd name="connsiteX4" fmla="*/ 4517475 w 4517475"/>
              <a:gd name="connsiteY4" fmla="*/ 503152 h 1651474"/>
              <a:gd name="connsiteX5" fmla="*/ 2595767 w 4517475"/>
              <a:gd name="connsiteY5" fmla="*/ 809835 h 1651474"/>
              <a:gd name="connsiteX6" fmla="*/ 4517475 w 4517475"/>
              <a:gd name="connsiteY6" fmla="*/ 1148322 h 1651474"/>
              <a:gd name="connsiteX7" fmla="*/ 4387194 w 4517475"/>
              <a:gd name="connsiteY7" fmla="*/ 1651474 h 1651474"/>
              <a:gd name="connsiteX8" fmla="*/ 2234884 w 4517475"/>
              <a:gd name="connsiteY8" fmla="*/ 1094180 h 1651474"/>
              <a:gd name="connsiteX9" fmla="*/ 82574 w 4517475"/>
              <a:gd name="connsiteY9" fmla="*/ 1651474 h 1651474"/>
              <a:gd name="connsiteX10" fmla="*/ 39757 w 4517475"/>
              <a:gd name="connsiteY10" fmla="*/ 1283494 h 1651474"/>
              <a:gd name="connsiteX11" fmla="*/ 1786537 w 4517475"/>
              <a:gd name="connsiteY11" fmla="*/ 825737 h 1651474"/>
              <a:gd name="connsiteX12" fmla="*/ 0 w 4517475"/>
              <a:gd name="connsiteY12" fmla="*/ 344126 h 1651474"/>
              <a:gd name="connsiteX0" fmla="*/ 0 w 4517475"/>
              <a:gd name="connsiteY0" fmla="*/ 344126 h 1651474"/>
              <a:gd name="connsiteX1" fmla="*/ 82574 w 4517475"/>
              <a:gd name="connsiteY1" fmla="*/ 0 h 1651474"/>
              <a:gd name="connsiteX2" fmla="*/ 2234884 w 4517475"/>
              <a:gd name="connsiteY2" fmla="*/ 557294 h 1651474"/>
              <a:gd name="connsiteX3" fmla="*/ 4387194 w 4517475"/>
              <a:gd name="connsiteY3" fmla="*/ 0 h 1651474"/>
              <a:gd name="connsiteX4" fmla="*/ 4501572 w 4517475"/>
              <a:gd name="connsiteY4" fmla="*/ 352077 h 1651474"/>
              <a:gd name="connsiteX5" fmla="*/ 2595767 w 4517475"/>
              <a:gd name="connsiteY5" fmla="*/ 809835 h 1651474"/>
              <a:gd name="connsiteX6" fmla="*/ 4517475 w 4517475"/>
              <a:gd name="connsiteY6" fmla="*/ 1148322 h 1651474"/>
              <a:gd name="connsiteX7" fmla="*/ 4387194 w 4517475"/>
              <a:gd name="connsiteY7" fmla="*/ 1651474 h 1651474"/>
              <a:gd name="connsiteX8" fmla="*/ 2234884 w 4517475"/>
              <a:gd name="connsiteY8" fmla="*/ 1094180 h 1651474"/>
              <a:gd name="connsiteX9" fmla="*/ 82574 w 4517475"/>
              <a:gd name="connsiteY9" fmla="*/ 1651474 h 1651474"/>
              <a:gd name="connsiteX10" fmla="*/ 39757 w 4517475"/>
              <a:gd name="connsiteY10" fmla="*/ 1283494 h 1651474"/>
              <a:gd name="connsiteX11" fmla="*/ 1786537 w 4517475"/>
              <a:gd name="connsiteY11" fmla="*/ 825737 h 1651474"/>
              <a:gd name="connsiteX12" fmla="*/ 0 w 4517475"/>
              <a:gd name="connsiteY12" fmla="*/ 344126 h 1651474"/>
              <a:gd name="connsiteX0" fmla="*/ 0 w 4509523"/>
              <a:gd name="connsiteY0" fmla="*/ 344126 h 1651474"/>
              <a:gd name="connsiteX1" fmla="*/ 82574 w 4509523"/>
              <a:gd name="connsiteY1" fmla="*/ 0 h 1651474"/>
              <a:gd name="connsiteX2" fmla="*/ 2234884 w 4509523"/>
              <a:gd name="connsiteY2" fmla="*/ 557294 h 1651474"/>
              <a:gd name="connsiteX3" fmla="*/ 4387194 w 4509523"/>
              <a:gd name="connsiteY3" fmla="*/ 0 h 1651474"/>
              <a:gd name="connsiteX4" fmla="*/ 4501572 w 4509523"/>
              <a:gd name="connsiteY4" fmla="*/ 352077 h 1651474"/>
              <a:gd name="connsiteX5" fmla="*/ 2595767 w 4509523"/>
              <a:gd name="connsiteY5" fmla="*/ 809835 h 1651474"/>
              <a:gd name="connsiteX6" fmla="*/ 4509523 w 4509523"/>
              <a:gd name="connsiteY6" fmla="*/ 1299396 h 1651474"/>
              <a:gd name="connsiteX7" fmla="*/ 4387194 w 4509523"/>
              <a:gd name="connsiteY7" fmla="*/ 1651474 h 1651474"/>
              <a:gd name="connsiteX8" fmla="*/ 2234884 w 4509523"/>
              <a:gd name="connsiteY8" fmla="*/ 1094180 h 1651474"/>
              <a:gd name="connsiteX9" fmla="*/ 82574 w 4509523"/>
              <a:gd name="connsiteY9" fmla="*/ 1651474 h 1651474"/>
              <a:gd name="connsiteX10" fmla="*/ 39757 w 4509523"/>
              <a:gd name="connsiteY10" fmla="*/ 1283494 h 1651474"/>
              <a:gd name="connsiteX11" fmla="*/ 1786537 w 4509523"/>
              <a:gd name="connsiteY11" fmla="*/ 825737 h 1651474"/>
              <a:gd name="connsiteX12" fmla="*/ 0 w 4509523"/>
              <a:gd name="connsiteY12" fmla="*/ 344126 h 1651474"/>
              <a:gd name="connsiteX0" fmla="*/ 0 w 4509523"/>
              <a:gd name="connsiteY0" fmla="*/ 344126 h 1651474"/>
              <a:gd name="connsiteX1" fmla="*/ 82574 w 4509523"/>
              <a:gd name="connsiteY1" fmla="*/ 0 h 1651474"/>
              <a:gd name="connsiteX2" fmla="*/ 2234884 w 4509523"/>
              <a:gd name="connsiteY2" fmla="*/ 716320 h 1651474"/>
              <a:gd name="connsiteX3" fmla="*/ 4387194 w 4509523"/>
              <a:gd name="connsiteY3" fmla="*/ 0 h 1651474"/>
              <a:gd name="connsiteX4" fmla="*/ 4501572 w 4509523"/>
              <a:gd name="connsiteY4" fmla="*/ 352077 h 1651474"/>
              <a:gd name="connsiteX5" fmla="*/ 2595767 w 4509523"/>
              <a:gd name="connsiteY5" fmla="*/ 809835 h 1651474"/>
              <a:gd name="connsiteX6" fmla="*/ 4509523 w 4509523"/>
              <a:gd name="connsiteY6" fmla="*/ 1299396 h 1651474"/>
              <a:gd name="connsiteX7" fmla="*/ 4387194 w 4509523"/>
              <a:gd name="connsiteY7" fmla="*/ 1651474 h 1651474"/>
              <a:gd name="connsiteX8" fmla="*/ 2234884 w 4509523"/>
              <a:gd name="connsiteY8" fmla="*/ 1094180 h 1651474"/>
              <a:gd name="connsiteX9" fmla="*/ 82574 w 4509523"/>
              <a:gd name="connsiteY9" fmla="*/ 1651474 h 1651474"/>
              <a:gd name="connsiteX10" fmla="*/ 39757 w 4509523"/>
              <a:gd name="connsiteY10" fmla="*/ 1283494 h 1651474"/>
              <a:gd name="connsiteX11" fmla="*/ 1786537 w 4509523"/>
              <a:gd name="connsiteY11" fmla="*/ 825737 h 1651474"/>
              <a:gd name="connsiteX12" fmla="*/ 0 w 4509523"/>
              <a:gd name="connsiteY12" fmla="*/ 344126 h 1651474"/>
              <a:gd name="connsiteX0" fmla="*/ 0 w 4509523"/>
              <a:gd name="connsiteY0" fmla="*/ 344126 h 1651474"/>
              <a:gd name="connsiteX1" fmla="*/ 82574 w 4509523"/>
              <a:gd name="connsiteY1" fmla="*/ 0 h 1651474"/>
              <a:gd name="connsiteX2" fmla="*/ 2234884 w 4509523"/>
              <a:gd name="connsiteY2" fmla="*/ 716320 h 1651474"/>
              <a:gd name="connsiteX3" fmla="*/ 4387194 w 4509523"/>
              <a:gd name="connsiteY3" fmla="*/ 0 h 1651474"/>
              <a:gd name="connsiteX4" fmla="*/ 4501572 w 4509523"/>
              <a:gd name="connsiteY4" fmla="*/ 352077 h 1651474"/>
              <a:gd name="connsiteX5" fmla="*/ 2595767 w 4509523"/>
              <a:gd name="connsiteY5" fmla="*/ 809835 h 1651474"/>
              <a:gd name="connsiteX6" fmla="*/ 4509523 w 4509523"/>
              <a:gd name="connsiteY6" fmla="*/ 1299396 h 1651474"/>
              <a:gd name="connsiteX7" fmla="*/ 4387194 w 4509523"/>
              <a:gd name="connsiteY7" fmla="*/ 1651474 h 1651474"/>
              <a:gd name="connsiteX8" fmla="*/ 2234884 w 4509523"/>
              <a:gd name="connsiteY8" fmla="*/ 943105 h 1651474"/>
              <a:gd name="connsiteX9" fmla="*/ 82574 w 4509523"/>
              <a:gd name="connsiteY9" fmla="*/ 1651474 h 1651474"/>
              <a:gd name="connsiteX10" fmla="*/ 39757 w 4509523"/>
              <a:gd name="connsiteY10" fmla="*/ 1283494 h 1651474"/>
              <a:gd name="connsiteX11" fmla="*/ 1786537 w 4509523"/>
              <a:gd name="connsiteY11" fmla="*/ 825737 h 1651474"/>
              <a:gd name="connsiteX12" fmla="*/ 0 w 4509523"/>
              <a:gd name="connsiteY12" fmla="*/ 344126 h 1651474"/>
              <a:gd name="connsiteX0" fmla="*/ 12841 w 4522364"/>
              <a:gd name="connsiteY0" fmla="*/ 344126 h 1651474"/>
              <a:gd name="connsiteX1" fmla="*/ 95415 w 4522364"/>
              <a:gd name="connsiteY1" fmla="*/ 0 h 1651474"/>
              <a:gd name="connsiteX2" fmla="*/ 2247725 w 4522364"/>
              <a:gd name="connsiteY2" fmla="*/ 716320 h 1651474"/>
              <a:gd name="connsiteX3" fmla="*/ 4400035 w 4522364"/>
              <a:gd name="connsiteY3" fmla="*/ 0 h 1651474"/>
              <a:gd name="connsiteX4" fmla="*/ 4514413 w 4522364"/>
              <a:gd name="connsiteY4" fmla="*/ 352077 h 1651474"/>
              <a:gd name="connsiteX5" fmla="*/ 2608608 w 4522364"/>
              <a:gd name="connsiteY5" fmla="*/ 809835 h 1651474"/>
              <a:gd name="connsiteX6" fmla="*/ 4522364 w 4522364"/>
              <a:gd name="connsiteY6" fmla="*/ 1299396 h 1651474"/>
              <a:gd name="connsiteX7" fmla="*/ 4400035 w 4522364"/>
              <a:gd name="connsiteY7" fmla="*/ 1651474 h 1651474"/>
              <a:gd name="connsiteX8" fmla="*/ 2247725 w 4522364"/>
              <a:gd name="connsiteY8" fmla="*/ 943105 h 1651474"/>
              <a:gd name="connsiteX9" fmla="*/ 0 w 4522364"/>
              <a:gd name="connsiteY9" fmla="*/ 1540156 h 1651474"/>
              <a:gd name="connsiteX10" fmla="*/ 52598 w 4522364"/>
              <a:gd name="connsiteY10" fmla="*/ 1283494 h 1651474"/>
              <a:gd name="connsiteX11" fmla="*/ 1799378 w 4522364"/>
              <a:gd name="connsiteY11" fmla="*/ 825737 h 1651474"/>
              <a:gd name="connsiteX12" fmla="*/ 12841 w 4522364"/>
              <a:gd name="connsiteY12" fmla="*/ 344126 h 1651474"/>
              <a:gd name="connsiteX0" fmla="*/ 12841 w 4522364"/>
              <a:gd name="connsiteY0" fmla="*/ 344126 h 1540156"/>
              <a:gd name="connsiteX1" fmla="*/ 95415 w 4522364"/>
              <a:gd name="connsiteY1" fmla="*/ 0 h 1540156"/>
              <a:gd name="connsiteX2" fmla="*/ 2247725 w 4522364"/>
              <a:gd name="connsiteY2" fmla="*/ 716320 h 1540156"/>
              <a:gd name="connsiteX3" fmla="*/ 4400035 w 4522364"/>
              <a:gd name="connsiteY3" fmla="*/ 0 h 1540156"/>
              <a:gd name="connsiteX4" fmla="*/ 4514413 w 4522364"/>
              <a:gd name="connsiteY4" fmla="*/ 352077 h 1540156"/>
              <a:gd name="connsiteX5" fmla="*/ 2608608 w 4522364"/>
              <a:gd name="connsiteY5" fmla="*/ 809835 h 1540156"/>
              <a:gd name="connsiteX6" fmla="*/ 4522364 w 4522364"/>
              <a:gd name="connsiteY6" fmla="*/ 1299396 h 1540156"/>
              <a:gd name="connsiteX7" fmla="*/ 4463646 w 4522364"/>
              <a:gd name="connsiteY7" fmla="*/ 1516302 h 1540156"/>
              <a:gd name="connsiteX8" fmla="*/ 2247725 w 4522364"/>
              <a:gd name="connsiteY8" fmla="*/ 943105 h 1540156"/>
              <a:gd name="connsiteX9" fmla="*/ 0 w 4522364"/>
              <a:gd name="connsiteY9" fmla="*/ 1540156 h 1540156"/>
              <a:gd name="connsiteX10" fmla="*/ 52598 w 4522364"/>
              <a:gd name="connsiteY10" fmla="*/ 1283494 h 1540156"/>
              <a:gd name="connsiteX11" fmla="*/ 1799378 w 4522364"/>
              <a:gd name="connsiteY11" fmla="*/ 825737 h 1540156"/>
              <a:gd name="connsiteX12" fmla="*/ 12841 w 4522364"/>
              <a:gd name="connsiteY12" fmla="*/ 344126 h 1540156"/>
              <a:gd name="connsiteX0" fmla="*/ 4890 w 4522364"/>
              <a:gd name="connsiteY0" fmla="*/ 240759 h 1540156"/>
              <a:gd name="connsiteX1" fmla="*/ 95415 w 4522364"/>
              <a:gd name="connsiteY1" fmla="*/ 0 h 1540156"/>
              <a:gd name="connsiteX2" fmla="*/ 2247725 w 4522364"/>
              <a:gd name="connsiteY2" fmla="*/ 716320 h 1540156"/>
              <a:gd name="connsiteX3" fmla="*/ 4400035 w 4522364"/>
              <a:gd name="connsiteY3" fmla="*/ 0 h 1540156"/>
              <a:gd name="connsiteX4" fmla="*/ 4514413 w 4522364"/>
              <a:gd name="connsiteY4" fmla="*/ 352077 h 1540156"/>
              <a:gd name="connsiteX5" fmla="*/ 2608608 w 4522364"/>
              <a:gd name="connsiteY5" fmla="*/ 809835 h 1540156"/>
              <a:gd name="connsiteX6" fmla="*/ 4522364 w 4522364"/>
              <a:gd name="connsiteY6" fmla="*/ 1299396 h 1540156"/>
              <a:gd name="connsiteX7" fmla="*/ 4463646 w 4522364"/>
              <a:gd name="connsiteY7" fmla="*/ 1516302 h 1540156"/>
              <a:gd name="connsiteX8" fmla="*/ 2247725 w 4522364"/>
              <a:gd name="connsiteY8" fmla="*/ 943105 h 1540156"/>
              <a:gd name="connsiteX9" fmla="*/ 0 w 4522364"/>
              <a:gd name="connsiteY9" fmla="*/ 1540156 h 1540156"/>
              <a:gd name="connsiteX10" fmla="*/ 52598 w 4522364"/>
              <a:gd name="connsiteY10" fmla="*/ 1283494 h 1540156"/>
              <a:gd name="connsiteX11" fmla="*/ 1799378 w 4522364"/>
              <a:gd name="connsiteY11" fmla="*/ 825737 h 1540156"/>
              <a:gd name="connsiteX12" fmla="*/ 4890 w 4522364"/>
              <a:gd name="connsiteY12" fmla="*/ 240759 h 1540156"/>
              <a:gd name="connsiteX0" fmla="*/ 4890 w 4522364"/>
              <a:gd name="connsiteY0" fmla="*/ 240759 h 1540156"/>
              <a:gd name="connsiteX1" fmla="*/ 95415 w 4522364"/>
              <a:gd name="connsiteY1" fmla="*/ 0 h 1540156"/>
              <a:gd name="connsiteX2" fmla="*/ 2247725 w 4522364"/>
              <a:gd name="connsiteY2" fmla="*/ 716320 h 1540156"/>
              <a:gd name="connsiteX3" fmla="*/ 4400035 w 4522364"/>
              <a:gd name="connsiteY3" fmla="*/ 0 h 1540156"/>
              <a:gd name="connsiteX4" fmla="*/ 4506461 w 4522364"/>
              <a:gd name="connsiteY4" fmla="*/ 208953 h 1540156"/>
              <a:gd name="connsiteX5" fmla="*/ 2608608 w 4522364"/>
              <a:gd name="connsiteY5" fmla="*/ 809835 h 1540156"/>
              <a:gd name="connsiteX6" fmla="*/ 4522364 w 4522364"/>
              <a:gd name="connsiteY6" fmla="*/ 1299396 h 1540156"/>
              <a:gd name="connsiteX7" fmla="*/ 4463646 w 4522364"/>
              <a:gd name="connsiteY7" fmla="*/ 1516302 h 1540156"/>
              <a:gd name="connsiteX8" fmla="*/ 2247725 w 4522364"/>
              <a:gd name="connsiteY8" fmla="*/ 943105 h 1540156"/>
              <a:gd name="connsiteX9" fmla="*/ 0 w 4522364"/>
              <a:gd name="connsiteY9" fmla="*/ 1540156 h 1540156"/>
              <a:gd name="connsiteX10" fmla="*/ 52598 w 4522364"/>
              <a:gd name="connsiteY10" fmla="*/ 1283494 h 1540156"/>
              <a:gd name="connsiteX11" fmla="*/ 1799378 w 4522364"/>
              <a:gd name="connsiteY11" fmla="*/ 825737 h 1540156"/>
              <a:gd name="connsiteX12" fmla="*/ 4890 w 4522364"/>
              <a:gd name="connsiteY12" fmla="*/ 240759 h 154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22364" h="1540156">
                <a:moveTo>
                  <a:pt x="4890" y="240759"/>
                </a:moveTo>
                <a:lnTo>
                  <a:pt x="95415" y="0"/>
                </a:lnTo>
                <a:lnTo>
                  <a:pt x="2247725" y="716320"/>
                </a:lnTo>
                <a:lnTo>
                  <a:pt x="4400035" y="0"/>
                </a:lnTo>
                <a:lnTo>
                  <a:pt x="4506461" y="208953"/>
                </a:lnTo>
                <a:lnTo>
                  <a:pt x="2608608" y="809835"/>
                </a:lnTo>
                <a:lnTo>
                  <a:pt x="4522364" y="1299396"/>
                </a:lnTo>
                <a:lnTo>
                  <a:pt x="4463646" y="1516302"/>
                </a:lnTo>
                <a:lnTo>
                  <a:pt x="2247725" y="943105"/>
                </a:lnTo>
                <a:lnTo>
                  <a:pt x="0" y="1540156"/>
                </a:lnTo>
                <a:lnTo>
                  <a:pt x="52598" y="1283494"/>
                </a:lnTo>
                <a:lnTo>
                  <a:pt x="1799378" y="825737"/>
                </a:lnTo>
                <a:lnTo>
                  <a:pt x="4890" y="24075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637391-304A-48A7-8BD7-027E07705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11" t="2154" r="19450" b="75695"/>
          <a:stretch/>
        </p:blipFill>
        <p:spPr>
          <a:xfrm>
            <a:off x="1895994" y="107284"/>
            <a:ext cx="7942811" cy="1524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47512" y="6476698"/>
            <a:ext cx="2596688" cy="319133"/>
          </a:xfrm>
        </p:spPr>
        <p:txBody>
          <a:bodyPr/>
          <a:lstStyle/>
          <a:p>
            <a:pPr algn="r"/>
            <a:r>
              <a:rPr lang="en-US" dirty="0"/>
              <a:t>© IDC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1135" y="6430360"/>
            <a:ext cx="2851265" cy="365471"/>
          </a:xfrm>
        </p:spPr>
        <p:txBody>
          <a:bodyPr/>
          <a:lstStyle/>
          <a:p>
            <a:fld id="{30879362-658A-E344-B7E9-F19991414F7F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AA328E-068B-46C2-9203-44006E8AABCC}"/>
              </a:ext>
            </a:extLst>
          </p:cNvPr>
          <p:cNvCxnSpPr>
            <a:cxnSpLocks/>
          </p:cNvCxnSpPr>
          <p:nvPr/>
        </p:nvCxnSpPr>
        <p:spPr>
          <a:xfrm>
            <a:off x="5105400" y="609600"/>
            <a:ext cx="43404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1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IDC   Visit us at IDC.com and follow us on Twitter: @IDC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9362-658A-E344-B7E9-F19991414F7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10723" y="2432793"/>
            <a:ext cx="11251475" cy="1965799"/>
            <a:chOff x="1521584" y="2171533"/>
            <a:chExt cx="9164507" cy="1965799"/>
          </a:xfrm>
        </p:grpSpPr>
        <p:pic>
          <p:nvPicPr>
            <p:cNvPr id="22" name="Picture 21" descr="C:\Abdul Masood K\Formatting\2014\01 Presentation\March\Jill Feblowitz\NewsPaper.png"/>
            <p:cNvPicPr>
              <a:picLocks noChangeAspect="1" noChangeArrowheads="1"/>
            </p:cNvPicPr>
            <p:nvPr/>
          </p:nvPicPr>
          <p:blipFill rotWithShape="1">
            <a:blip r:embed="rId3"/>
            <a:srcRect t="4598"/>
            <a:stretch/>
          </p:blipFill>
          <p:spPr bwMode="auto">
            <a:xfrm>
              <a:off x="1521584" y="2171533"/>
              <a:ext cx="9164507" cy="1965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2762670" y="2879182"/>
              <a:ext cx="5496596" cy="707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1600" dirty="0"/>
                <a:t>«… я хочу … транспортировать то, что есть в «Норникеле», в цифровые технологии, сделав компанию более понятной для будущей экономики…»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42809" y="3498163"/>
              <a:ext cx="2292341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sz="1600" b="1" dirty="0"/>
                <a:t>Владимир Потанин</a:t>
              </a:r>
            </a:p>
            <a:p>
              <a:pPr algn="ctr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sz="1400" dirty="0"/>
                <a:t>президент, председатель правления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0261" y="4370595"/>
            <a:ext cx="11416937" cy="2237778"/>
            <a:chOff x="1426167" y="4109335"/>
            <a:chExt cx="9164507" cy="2237778"/>
          </a:xfrm>
        </p:grpSpPr>
        <p:pic>
          <p:nvPicPr>
            <p:cNvPr id="23" name="Picture 22" descr="C:\Abdul Masood K\Formatting\2014\01 Presentation\March\Jill Feblowitz\NewsPaper.png"/>
            <p:cNvPicPr>
              <a:picLocks noChangeAspect="1" noChangeArrowheads="1"/>
            </p:cNvPicPr>
            <p:nvPr/>
          </p:nvPicPr>
          <p:blipFill rotWithShape="1">
            <a:blip r:embed="rId3"/>
            <a:srcRect t="4598"/>
            <a:stretch/>
          </p:blipFill>
          <p:spPr bwMode="auto">
            <a:xfrm>
              <a:off x="1426167" y="4109335"/>
              <a:ext cx="9164507" cy="2237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743185" y="4607900"/>
              <a:ext cx="5088910" cy="10334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1600" dirty="0"/>
                <a:t>«… в мире, где информация становится все более ценным активом, будет трудно конкурировать без передовых </a:t>
              </a:r>
              <a:r>
                <a:rPr lang="en-US" sz="1600" dirty="0"/>
                <a:t>IT</a:t>
              </a:r>
              <a:r>
                <a:rPr lang="ru-RU" sz="1600" dirty="0"/>
                <a:t>-технологий. …Мы должны перейти к новой, «цифровой» модели работы компании».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48067" y="5586395"/>
              <a:ext cx="2283554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600" b="1" dirty="0"/>
                <a:t>      </a:t>
              </a:r>
              <a:r>
                <a:rPr lang="ru-RU" sz="1600" b="1" dirty="0"/>
                <a:t>        Игорь Сечин</a:t>
              </a:r>
              <a:endParaRPr lang="en-US" sz="1600" b="1" dirty="0"/>
            </a:p>
            <a:p>
              <a:pPr algn="ctr" fontAlgn="base"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ru-RU" sz="1400" dirty="0"/>
                <a:t>главный исполнительный директор</a:t>
              </a:r>
              <a:endParaRPr lang="en-US" sz="12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161880-5B4F-49FF-BD5C-98B52DC527B9}"/>
              </a:ext>
            </a:extLst>
          </p:cNvPr>
          <p:cNvGrpSpPr/>
          <p:nvPr/>
        </p:nvGrpSpPr>
        <p:grpSpPr>
          <a:xfrm>
            <a:off x="470263" y="228600"/>
            <a:ext cx="11416937" cy="2249408"/>
            <a:chOff x="470263" y="228600"/>
            <a:chExt cx="11416937" cy="2249408"/>
          </a:xfrm>
        </p:grpSpPr>
        <p:grpSp>
          <p:nvGrpSpPr>
            <p:cNvPr id="19" name="Group 18"/>
            <p:cNvGrpSpPr/>
            <p:nvPr/>
          </p:nvGrpSpPr>
          <p:grpSpPr>
            <a:xfrm>
              <a:off x="470263" y="228600"/>
              <a:ext cx="11416937" cy="2249408"/>
              <a:chOff x="1371600" y="228600"/>
              <a:chExt cx="8896349" cy="1978839"/>
            </a:xfrm>
          </p:grpSpPr>
          <p:pic>
            <p:nvPicPr>
              <p:cNvPr id="21" name="Picture 20" descr="C:\Abdul Masood K\Formatting\2014\01 Presentation\March\Jill Feblowitz\NewsPaper.png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t="4598"/>
              <a:stretch/>
            </p:blipFill>
            <p:spPr bwMode="auto">
              <a:xfrm>
                <a:off x="1371600" y="228600"/>
                <a:ext cx="8896349" cy="19788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8168053" y="1567936"/>
                <a:ext cx="1490007" cy="4061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ase">
                  <a:spcBef>
                    <a:spcPts val="45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ru-RU" sz="1600" b="1" dirty="0"/>
                  <a:t>Александр Дюков </a:t>
                </a:r>
                <a:r>
                  <a:rPr lang="ru-RU" sz="1400" dirty="0"/>
                  <a:t>председатель правления</a:t>
                </a:r>
                <a:endParaRPr lang="en-US" sz="1200" kern="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932199" y="999094"/>
                <a:ext cx="6323155" cy="903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ru-RU" sz="1600" dirty="0"/>
                  <a:t>«В условиях высокого уровня нестабильности, неопределенности… необходим качественный рост эффективности, возможный лишь за счет цифровой трансформации всех направлений бизнеса. «Газпром нефть» уже начала этот процесс».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Picture 26" descr="https://globalmsk.ru/usr/upload/15371690420.jpg">
              <a:extLst>
                <a:ext uri="{FF2B5EF4-FFF2-40B4-BE49-F238E27FC236}">
                  <a16:creationId xmlns:a16="http://schemas.microsoft.com/office/drawing/2014/main" id="{85AE8118-2C50-4DD1-9C3B-834A670A6B53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2205" y="653013"/>
              <a:ext cx="1082307" cy="1041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Picture 27" descr="Потанин Владимир Олегович">
            <a:extLst>
              <a:ext uri="{FF2B5EF4-FFF2-40B4-BE49-F238E27FC236}">
                <a16:creationId xmlns:a16="http://schemas.microsoft.com/office/drawing/2014/main" id="{613EE3E2-43C5-4B00-AE96-B43784AF932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667989"/>
            <a:ext cx="1080120" cy="109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http://img.vz.ru/upimg/625/625357.jpg">
            <a:extLst>
              <a:ext uri="{FF2B5EF4-FFF2-40B4-BE49-F238E27FC236}">
                <a16:creationId xmlns:a16="http://schemas.microsoft.com/office/drawing/2014/main" id="{31EF589A-AC66-445E-9EFC-61894954C44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881" y="4649501"/>
            <a:ext cx="949647" cy="119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https://www.rosneft.ru/media/rosneft/img/logo.png">
            <a:extLst>
              <a:ext uri="{FF2B5EF4-FFF2-40B4-BE49-F238E27FC236}">
                <a16:creationId xmlns:a16="http://schemas.microsoft.com/office/drawing/2014/main" id="{6D755CD6-CB64-494B-B4CA-0A3E575EB5F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90" y="4723752"/>
            <a:ext cx="1633966" cy="144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DB8FA8A-E2BB-4C4A-9384-52BCE3AAB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440" y="2664207"/>
            <a:ext cx="2686197" cy="56432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C01EEAB-47DE-477C-86E5-787147B663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1077" y="442011"/>
            <a:ext cx="3169909" cy="75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04349"/>
      </p:ext>
    </p:extLst>
  </p:cSld>
  <p:clrMapOvr>
    <a:masterClrMapping/>
  </p:clrMapOvr>
</p:sld>
</file>

<file path=ppt/theme/theme1.xml><?xml version="1.0" encoding="utf-8"?>
<a:theme xmlns:a="http://schemas.openxmlformats.org/drawingml/2006/main" name="IDC PowerPoint Template">
  <a:themeElements>
    <a:clrScheme name="Custom 2">
      <a:dk1>
        <a:srgbClr val="01010F"/>
      </a:dk1>
      <a:lt1>
        <a:sysClr val="window" lastClr="FFFFFF"/>
      </a:lt1>
      <a:dk2>
        <a:srgbClr val="164C82"/>
      </a:dk2>
      <a:lt2>
        <a:srgbClr val="54A4E2"/>
      </a:lt2>
      <a:accent1>
        <a:srgbClr val="2279BC"/>
      </a:accent1>
      <a:accent2>
        <a:srgbClr val="36AEC7"/>
      </a:accent2>
      <a:accent3>
        <a:srgbClr val="ACCB32"/>
      </a:accent3>
      <a:accent4>
        <a:srgbClr val="9E3D90"/>
      </a:accent4>
      <a:accent5>
        <a:srgbClr val="F8981D"/>
      </a:accent5>
      <a:accent6>
        <a:srgbClr val="FFCD07"/>
      </a:accent6>
      <a:hlink>
        <a:srgbClr val="164C82"/>
      </a:hlink>
      <a:folHlink>
        <a:srgbClr val="B7B7B7"/>
      </a:folHlink>
    </a:clrScheme>
    <a:fontScheme name="IDC Corporate Fon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rtlCol="0">
        <a:spAutoFit/>
      </a:bodyPr>
      <a:lstStyle>
        <a:defPPr marL="274320" indent="-274320">
          <a:spcAft>
            <a:spcPts val="600"/>
          </a:spcAft>
          <a:buClr>
            <a:schemeClr val="tx2"/>
          </a:buClr>
          <a:buFont typeface="Wingdings" pitchFamily="2" charset="2"/>
          <a:buChar char="§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C" id="{2622B2AF-62C2-4356-AB64-B4EA2A9735E7}" vid="{E83B63F6-44FE-43EB-ACC7-7B84B56CBAF3}"/>
    </a:ext>
  </a:extLst>
</a:theme>
</file>

<file path=ppt/theme/theme2.xml><?xml version="1.0" encoding="utf-8"?>
<a:theme xmlns:a="http://schemas.openxmlformats.org/drawingml/2006/main" name="Products and Services Section Headers">
  <a:themeElements>
    <a:clrScheme name="Custom 2">
      <a:dk1>
        <a:srgbClr val="01010F"/>
      </a:dk1>
      <a:lt1>
        <a:sysClr val="window" lastClr="FFFFFF"/>
      </a:lt1>
      <a:dk2>
        <a:srgbClr val="164C82"/>
      </a:dk2>
      <a:lt2>
        <a:srgbClr val="54A4E2"/>
      </a:lt2>
      <a:accent1>
        <a:srgbClr val="2279BC"/>
      </a:accent1>
      <a:accent2>
        <a:srgbClr val="36AEC7"/>
      </a:accent2>
      <a:accent3>
        <a:srgbClr val="ACCB32"/>
      </a:accent3>
      <a:accent4>
        <a:srgbClr val="9E3D90"/>
      </a:accent4>
      <a:accent5>
        <a:srgbClr val="F8981D"/>
      </a:accent5>
      <a:accent6>
        <a:srgbClr val="FFCD07"/>
      </a:accent6>
      <a:hlink>
        <a:srgbClr val="164C82"/>
      </a:hlink>
      <a:folHlink>
        <a:srgbClr val="B7B7B7"/>
      </a:folHlink>
    </a:clrScheme>
    <a:fontScheme name="IDC Corporate 2017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rtlCol="0">
        <a:spAutoFit/>
      </a:bodyPr>
      <a:lstStyle>
        <a:defPPr marL="274320" indent="-274320">
          <a:spcAft>
            <a:spcPts val="600"/>
          </a:spcAft>
          <a:buClr>
            <a:schemeClr val="tx2"/>
          </a:buClr>
          <a:buFont typeface="Wingdings" pitchFamily="2" charset="2"/>
          <a:buChar char="§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C" id="{2622B2AF-62C2-4356-AB64-B4EA2A9735E7}" vid="{A4593539-4598-4860-977A-9C7CB832842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87E051ADE3DD48A575E4968020821D" ma:contentTypeVersion="2" ma:contentTypeDescription="Create a new document." ma:contentTypeScope="" ma:versionID="c294d27db4db6f81bdaa2529e3eaec24">
  <xsd:schema xmlns:xsd="http://www.w3.org/2001/XMLSchema" xmlns:xs="http://www.w3.org/2001/XMLSchema" xmlns:p="http://schemas.microsoft.com/office/2006/metadata/properties" xmlns:ns2="f7fc99a9-1408-4417-89aa-c9db333ca84a" targetNamespace="http://schemas.microsoft.com/office/2006/metadata/properties" ma:root="true" ma:fieldsID="2a64cc3c48d7eca7dcfbd1d5bdb1ab14" ns2:_="">
    <xsd:import namespace="f7fc99a9-1408-4417-89aa-c9db333ca8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c99a9-1408-4417-89aa-c9db333ca8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fc99a9-1408-4417-89aa-c9db333ca84a">
      <UserInfo>
        <DisplayName>Hanna Lee</DisplayName>
        <AccountId>48</AccountId>
        <AccountType/>
      </UserInfo>
      <UserInfo>
        <DisplayName>Jiri Rybar</DisplayName>
        <AccountId>49</AccountId>
        <AccountType/>
      </UserInfo>
      <UserInfo>
        <DisplayName>Konstantinos Tolikas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0A236D0-F6FA-4FC3-825A-87DB7DFC72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B212FF-5959-4756-8AAB-B41A4B876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fc99a9-1408-4417-89aa-c9db333ca8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337D8A-52DB-4E7E-B47D-AD11FFFEC35B}">
  <ds:schemaRefs>
    <ds:schemaRef ds:uri="http://purl.org/dc/terms/"/>
    <ds:schemaRef ds:uri="http://purl.org/dc/elements/1.1/"/>
    <ds:schemaRef ds:uri="f7fc99a9-1408-4417-89aa-c9db333ca84a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IDC</Template>
  <TotalTime>956</TotalTime>
  <Words>740</Words>
  <Application>Microsoft Office PowerPoint</Application>
  <PresentationFormat>Widescreen</PresentationFormat>
  <Paragraphs>138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Courier New</vt:lpstr>
      <vt:lpstr>Wingdings</vt:lpstr>
      <vt:lpstr>Calibri</vt:lpstr>
      <vt:lpstr>Arial</vt:lpstr>
      <vt:lpstr>Times New Roman</vt:lpstr>
      <vt:lpstr>Open Sans</vt:lpstr>
      <vt:lpstr>Arial Unicode MS</vt:lpstr>
      <vt:lpstr>IDC PowerPoint Template</vt:lpstr>
      <vt:lpstr>Products and Services Section Headers</vt:lpstr>
      <vt:lpstr>Российский рынок ИКТ: что ожидать в ближайшие три года? </vt:lpstr>
      <vt:lpstr>IDC: поддержка цифровой стратегии </vt:lpstr>
      <vt:lpstr>Российская экономика растет медленнее, чем экономика большинства стран Европы</vt:lpstr>
      <vt:lpstr>Но расходы на ИТ в России растут сильнее, чем в большинстве стран Европы </vt:lpstr>
      <vt:lpstr>Некоторые быстрорастущие сегменты, 2018 год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Влияние облачных технологий на рынки ИТ-инфраструктуры</vt:lpstr>
      <vt:lpstr>Серверы поддерживают облачные технологии в России </vt:lpstr>
      <vt:lpstr>PowerPoint Presentation</vt:lpstr>
      <vt:lpstr>Расходы на ИТ и Интернет вещей</vt:lpstr>
      <vt:lpstr>Искусственный интеллект</vt:lpstr>
      <vt:lpstr>Что это означает для ИТ-директора? </vt:lpstr>
      <vt:lpstr>PowerPoint Presentation</vt:lpstr>
    </vt:vector>
  </TitlesOfParts>
  <Company>IDC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Pathways to Digital Transformation</dc:title>
  <dc:creator>Robert Farish</dc:creator>
  <cp:lastModifiedBy>Robert Farish</cp:lastModifiedBy>
  <cp:revision>29</cp:revision>
  <cp:lastPrinted>2016-09-23T17:50:30Z</cp:lastPrinted>
  <dcterms:created xsi:type="dcterms:W3CDTF">2019-02-21T14:15:30Z</dcterms:created>
  <dcterms:modified xsi:type="dcterms:W3CDTF">2019-02-28T13:47:24Z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0x0101001A87E051ADE3DD48A575E4968020821D</vt:lpwstr>
  </property>
</Properties>
</file>